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0"/>
  </p:notesMasterIdLst>
  <p:sldIdLst>
    <p:sldId id="256" r:id="rId2"/>
    <p:sldId id="266" r:id="rId3"/>
    <p:sldId id="257" r:id="rId4"/>
    <p:sldId id="274" r:id="rId5"/>
    <p:sldId id="275" r:id="rId6"/>
    <p:sldId id="273" r:id="rId7"/>
    <p:sldId id="277" r:id="rId8"/>
    <p:sldId id="278" r:id="rId9"/>
    <p:sldId id="314" r:id="rId10"/>
    <p:sldId id="302" r:id="rId11"/>
    <p:sldId id="306" r:id="rId12"/>
    <p:sldId id="290" r:id="rId13"/>
    <p:sldId id="293" r:id="rId14"/>
    <p:sldId id="292" r:id="rId15"/>
    <p:sldId id="298" r:id="rId16"/>
    <p:sldId id="267" r:id="rId17"/>
    <p:sldId id="285" r:id="rId18"/>
    <p:sldId id="283" r:id="rId19"/>
    <p:sldId id="284" r:id="rId20"/>
    <p:sldId id="299" r:id="rId21"/>
    <p:sldId id="279" r:id="rId22"/>
    <p:sldId id="258" r:id="rId23"/>
    <p:sldId id="259" r:id="rId24"/>
    <p:sldId id="280" r:id="rId25"/>
    <p:sldId id="300" r:id="rId26"/>
    <p:sldId id="262" r:id="rId27"/>
    <p:sldId id="260" r:id="rId28"/>
    <p:sldId id="261" r:id="rId29"/>
    <p:sldId id="264" r:id="rId30"/>
    <p:sldId id="286" r:id="rId31"/>
    <p:sldId id="305" r:id="rId32"/>
    <p:sldId id="308" r:id="rId33"/>
    <p:sldId id="309" r:id="rId34"/>
    <p:sldId id="304" r:id="rId35"/>
    <p:sldId id="311" r:id="rId36"/>
    <p:sldId id="288" r:id="rId37"/>
    <p:sldId id="265" r:id="rId38"/>
    <p:sldId id="294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C2E6"/>
    <a:srgbClr val="B0A2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8" autoAdjust="0"/>
    <p:restoredTop sz="74938" autoAdjust="0"/>
  </p:normalViewPr>
  <p:slideViewPr>
    <p:cSldViewPr snapToGrid="0">
      <p:cViewPr varScale="1">
        <p:scale>
          <a:sx n="65" d="100"/>
          <a:sy n="65" d="100"/>
        </p:scale>
        <p:origin x="185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1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6CD9A-74DA-4427-B813-4163E043A3BA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928F4-66CF-48CB-A5A1-6BC4E2827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94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 after intro. Outline exp design/ results sections</a:t>
            </a:r>
          </a:p>
          <a:p>
            <a:endParaRPr lang="en-US" dirty="0"/>
          </a:p>
          <a:p>
            <a:r>
              <a:rPr lang="en-US" dirty="0"/>
              <a:t>Draw out experimental design (col0/ coi1/ npr1 – color it!)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6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slide here: 1-gene GWAS. Show selecting top SNP hit. Diagram cartoon?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42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51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analysis failing to capture cis-</a:t>
            </a:r>
            <a:r>
              <a:rPr lang="en-US" dirty="0" err="1"/>
              <a:t>diag</a:t>
            </a:r>
            <a:endParaRPr lang="en-US" dirty="0"/>
          </a:p>
          <a:p>
            <a:endParaRPr lang="en-US" dirty="0"/>
          </a:p>
          <a:p>
            <a:r>
              <a:rPr lang="en-US" dirty="0"/>
              <a:t>No cis or did we miss cis?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523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 top panel: Vivian 2018 figure 5e. BOA transcriptional profile. Large </a:t>
            </a:r>
            <a:r>
              <a:rPr lang="en-US" dirty="0" err="1"/>
              <a:t>fx</a:t>
            </a:r>
            <a:r>
              <a:rPr lang="en-US" dirty="0"/>
              <a:t>: expect cis </a:t>
            </a:r>
            <a:r>
              <a:rPr lang="en-US" dirty="0" err="1"/>
              <a:t>fx</a:t>
            </a:r>
            <a:r>
              <a:rPr lang="en-US" dirty="0"/>
              <a:t> variation!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4943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massive group 5, from which group 4 outliers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34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SNPs ~ </a:t>
            </a:r>
            <a:r>
              <a:rPr lang="en-US" dirty="0" err="1"/>
              <a:t>dimodal</a:t>
            </a:r>
            <a:r>
              <a:rPr lang="en-US" dirty="0"/>
              <a:t> model // GWA model “2 groups”</a:t>
            </a:r>
          </a:p>
          <a:p>
            <a:r>
              <a:rPr lang="en-US" dirty="0"/>
              <a:t>BUT variation splits into 6 haplotypes at this locus – true model “6 haplotypes”</a:t>
            </a:r>
          </a:p>
          <a:p>
            <a:endParaRPr lang="en-US" dirty="0"/>
          </a:p>
          <a:p>
            <a:r>
              <a:rPr lang="en-US" dirty="0"/>
              <a:t>DO ADD group 5, 6: low outliers. Change in expression with haplotypes other than the group 4 deletion</a:t>
            </a:r>
          </a:p>
          <a:p>
            <a:r>
              <a:rPr lang="en-US" dirty="0">
                <a:sym typeface="Wingdings" panose="05000000000000000000" pitchFamily="2" charset="2"/>
              </a:rPr>
              <a:t> Poly </a:t>
            </a:r>
            <a:r>
              <a:rPr lang="en-US" dirty="0" err="1">
                <a:sym typeface="Wingdings" panose="05000000000000000000" pitchFamily="2" charset="2"/>
              </a:rPr>
              <a:t>haplotypery</a:t>
            </a:r>
            <a:r>
              <a:rPr lang="en-US" dirty="0">
                <a:sym typeface="Wingdings" panose="05000000000000000000" pitchFamily="2" charset="2"/>
              </a:rPr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466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3824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3183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are working on permutation approaches to test what is or is not a significant hotspot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829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34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4399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SKIP THIS. Just show threshold 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4398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transition slide before At: </a:t>
            </a:r>
          </a:p>
          <a:p>
            <a:endParaRPr lang="en-US" dirty="0"/>
          </a:p>
          <a:p>
            <a:r>
              <a:rPr lang="en-US" dirty="0"/>
              <a:t>Fungal DNA </a:t>
            </a:r>
            <a:r>
              <a:rPr lang="en-US" dirty="0">
                <a:sym typeface="Wingdings" panose="05000000000000000000" pitchFamily="2" charset="2"/>
              </a:rPr>
              <a:t> fungal transcription variation</a:t>
            </a:r>
          </a:p>
          <a:p>
            <a:r>
              <a:rPr lang="en-US" dirty="0">
                <a:sym typeface="Wingdings" panose="05000000000000000000" pitchFamily="2" charset="2"/>
              </a:rPr>
              <a:t>Fungal DNA  plant transcription variation?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Could 150 isolate hotspot be from 150 </a:t>
            </a:r>
            <a:r>
              <a:rPr lang="en-US">
                <a:sym typeface="Wingdings" panose="05000000000000000000" pitchFamily="2" charset="2"/>
              </a:rPr>
              <a:t>coregulated transcripts?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529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Ellipse: joint species hotspot</a:t>
            </a:r>
          </a:p>
          <a:p>
            <a:endParaRPr lang="en-US" dirty="0"/>
          </a:p>
          <a:p>
            <a:r>
              <a:rPr lang="en-US" dirty="0"/>
              <a:t>Log-log to see center hotspots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806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877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7360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255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2083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Mitogen activated protein kinase: fungal virulence</a:t>
            </a:r>
          </a:p>
          <a:p>
            <a:r>
              <a:rPr lang="en-US" dirty="0"/>
              <a:t>Bmp3: plant surface sensing, KO decreases virulence</a:t>
            </a:r>
          </a:p>
          <a:p>
            <a:r>
              <a:rPr lang="en-US" dirty="0"/>
              <a:t>JAZ11: downstream </a:t>
            </a:r>
            <a:r>
              <a:rPr lang="en-US" dirty="0" err="1"/>
              <a:t>jasmonate</a:t>
            </a:r>
            <a:r>
              <a:rPr lang="en-US" dirty="0"/>
              <a:t> response</a:t>
            </a:r>
          </a:p>
          <a:p>
            <a:r>
              <a:rPr lang="en-US" dirty="0"/>
              <a:t>AT1G0810: slight </a:t>
            </a:r>
            <a:r>
              <a:rPr lang="en-US" dirty="0" err="1"/>
              <a:t>Bc</a:t>
            </a:r>
            <a:r>
              <a:rPr lang="en-US" dirty="0"/>
              <a:t> inducible</a:t>
            </a:r>
          </a:p>
          <a:p>
            <a:r>
              <a:rPr lang="en-US" dirty="0"/>
              <a:t>SCL11: not much B05.10</a:t>
            </a:r>
          </a:p>
          <a:p>
            <a:endParaRPr lang="en-US" dirty="0"/>
          </a:p>
          <a:p>
            <a:r>
              <a:rPr lang="en-US" dirty="0"/>
              <a:t>CONNECT to virulence. These are defense genes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7562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Replace: possible paths of causation</a:t>
            </a:r>
          </a:p>
          <a:p>
            <a:r>
              <a:rPr lang="en-US" dirty="0" err="1"/>
              <a:t>Bc</a:t>
            </a:r>
            <a:r>
              <a:rPr lang="en-US" dirty="0"/>
              <a:t> gene expression </a:t>
            </a:r>
            <a:r>
              <a:rPr lang="en-US" dirty="0">
                <a:sym typeface="Wingdings" panose="05000000000000000000" pitchFamily="2" charset="2"/>
              </a:rPr>
              <a:t> At expression…. CYCLIC between genomes?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Add analysis: lesion data. Are At high SNPs for lesion shared with trans hotspots list?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125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above this: eQTL in pathogen (humans)</a:t>
            </a:r>
          </a:p>
          <a:p>
            <a:endParaRPr lang="en-US" dirty="0"/>
          </a:p>
          <a:p>
            <a:r>
              <a:rPr lang="en-US" dirty="0"/>
              <a:t>Slide above this: biology of transcriptome x transcriptome interactions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69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Draw </a:t>
            </a:r>
            <a:r>
              <a:rPr lang="en-US" dirty="0" err="1"/>
              <a:t>Bc</a:t>
            </a:r>
            <a:r>
              <a:rPr lang="en-US" dirty="0"/>
              <a:t> cartoon as hyphal cluster (microscope image) </a:t>
            </a:r>
          </a:p>
          <a:p>
            <a:r>
              <a:rPr lang="en-US" dirty="0"/>
              <a:t>Here, show an actual photo of At and </a:t>
            </a:r>
            <a:r>
              <a:rPr lang="en-US" dirty="0" err="1"/>
              <a:t>Bc</a:t>
            </a:r>
            <a:r>
              <a:rPr lang="en-US" dirty="0"/>
              <a:t> (micro!)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57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SNP density? Per Mb // LD – include some</a:t>
            </a:r>
          </a:p>
          <a:p>
            <a:endParaRPr lang="en-US" dirty="0"/>
          </a:p>
          <a:p>
            <a:r>
              <a:rPr lang="en-US" dirty="0"/>
              <a:t>Heterozygosity levels ~~ none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74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Host genotypes change (knockout) major defense pathways (major effects), but they are not driving the system. PATHOGEN TOO!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716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Arial" charset="0"/>
                <a:ea typeface="Arial" charset="0"/>
                <a:cs typeface="Arial" charset="0"/>
              </a:rPr>
              <a:t>Expression profile of </a:t>
            </a:r>
            <a:r>
              <a:rPr lang="en-US" sz="1200" i="1" dirty="0">
                <a:latin typeface="Arial" charset="0"/>
                <a:ea typeface="Arial" charset="0"/>
                <a:cs typeface="Arial" charset="0"/>
              </a:rPr>
              <a:t>B. cinerea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 transcripts significantly influenced by host genotypes. Gene counts per transcript are normalized relative expression (log</a:t>
            </a:r>
            <a:r>
              <a:rPr lang="en-US" sz="1200" baseline="-25000" dirty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). </a:t>
            </a:r>
          </a:p>
          <a:p>
            <a:endParaRPr lang="en-US" sz="1200" dirty="0">
              <a:latin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found that the host immune system was able to alter the expression of only some of the pathogens GCNs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 those that shift in expression depending on host genotype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natural variation in the pathogen shapes how the co-transcriptome responds to the hosts immune system.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1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359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Plasticity in Arabidopsis defense related genes in response to </a:t>
            </a:r>
            <a:r>
              <a:rPr lang="en-US" sz="1200" b="1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B. cinerea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genetic variation.</a:t>
            </a:r>
          </a:p>
          <a:p>
            <a:endParaRPr lang="en-US" sz="1200" b="1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Pr1 = SA responsive</a:t>
            </a: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Pad3 = camalexin </a:t>
            </a:r>
            <a:r>
              <a:rPr lang="en-US" sz="1200" b="1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biosynth</a:t>
            </a:r>
            <a:endParaRPr lang="en-US" sz="1200" b="1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PDF = JA response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276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186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73727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1896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0525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8370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96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18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136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15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395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186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27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090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92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96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EC3CD-08BE-4117-B02D-994436DEEAF5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66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7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openxmlformats.org/officeDocument/2006/relationships/image" Target="../media/image1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microsoft.com/office/2007/relationships/hdphoto" Target="../media/hdphoto2.wd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microsoft.com/office/2007/relationships/hdphoto" Target="../media/hdphoto2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14.jpg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16.jp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ABE33-B2D1-471C-AA94-07E347A0EB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TriLab</a:t>
            </a:r>
            <a:r>
              <a:rPr lang="en-US" dirty="0"/>
              <a:t>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9F2D11-1D94-4A63-8C61-102D1F6C8F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646302"/>
          </a:xfrm>
        </p:spPr>
        <p:txBody>
          <a:bodyPr>
            <a:normAutofit/>
          </a:bodyPr>
          <a:lstStyle/>
          <a:p>
            <a:r>
              <a:rPr lang="en-US" sz="2400" dirty="0"/>
              <a:t>Nicole Soltis</a:t>
            </a:r>
          </a:p>
          <a:p>
            <a:r>
              <a:rPr lang="en-US" sz="2400" dirty="0" err="1"/>
              <a:t>Kliebenstein</a:t>
            </a:r>
            <a:r>
              <a:rPr lang="en-US" sz="2400" dirty="0"/>
              <a:t> Lab</a:t>
            </a:r>
          </a:p>
          <a:p>
            <a:r>
              <a:rPr lang="en-US" sz="2400" dirty="0"/>
              <a:t>11/30/18</a:t>
            </a:r>
          </a:p>
        </p:txBody>
      </p:sp>
    </p:spTree>
    <p:extLst>
      <p:ext uri="{BB962C8B-B14F-4D97-AF65-F5344CB8AC3E}">
        <p14:creationId xmlns:p14="http://schemas.microsoft.com/office/powerpoint/2010/main" val="515425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9144001" cy="6866467"/>
            <a:chOff x="0" y="-8467"/>
            <a:chExt cx="12192000" cy="686646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9144001" cy="6866467"/>
            <a:chOff x="0" y="-8467"/>
            <a:chExt cx="12192000" cy="686646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F5445D14-7710-4E3F-8CD3-DBFCBC6F4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777" y="498519"/>
            <a:ext cx="1101991" cy="1115983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EB8CC2B0-3898-41B7-B60D-0507C219F49A}"/>
              </a:ext>
            </a:extLst>
          </p:cNvPr>
          <p:cNvSpPr txBox="1"/>
          <p:nvPr/>
        </p:nvSpPr>
        <p:spPr>
          <a:xfrm>
            <a:off x="6399338" y="6535843"/>
            <a:ext cx="2744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Zhang et al. unpublished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026A1EF-F65F-48BD-B85D-7617B040DE68}"/>
              </a:ext>
            </a:extLst>
          </p:cNvPr>
          <p:cNvGrpSpPr/>
          <p:nvPr/>
        </p:nvGrpSpPr>
        <p:grpSpPr>
          <a:xfrm>
            <a:off x="808730" y="2008268"/>
            <a:ext cx="7011644" cy="4369673"/>
            <a:chOff x="1549536" y="431857"/>
            <a:chExt cx="4651932" cy="3121877"/>
          </a:xfrm>
        </p:grpSpPr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D8383D09-EA10-43F0-9E5B-56FC81FAB3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6" t="5910" r="804" b="10200"/>
            <a:stretch/>
          </p:blipFill>
          <p:spPr>
            <a:xfrm>
              <a:off x="1919075" y="479094"/>
              <a:ext cx="3893505" cy="2834387"/>
            </a:xfrm>
            <a:prstGeom prst="rect">
              <a:avLst/>
            </a:prstGeom>
          </p:spPr>
        </p:pic>
        <p:sp>
          <p:nvSpPr>
            <p:cNvPr id="110" name="Shape 163">
              <a:extLst>
                <a:ext uri="{FF2B5EF4-FFF2-40B4-BE49-F238E27FC236}">
                  <a16:creationId xmlns:a16="http://schemas.microsoft.com/office/drawing/2014/main" id="{18F3EDEA-900D-40D6-9F85-CFE06B38F20A}"/>
                </a:ext>
              </a:extLst>
            </p:cNvPr>
            <p:cNvSpPr/>
            <p:nvPr/>
          </p:nvSpPr>
          <p:spPr>
            <a:xfrm rot="16200000">
              <a:off x="457215" y="1752104"/>
              <a:ext cx="2747663" cy="201644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>
                <a:defRPr sz="1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l"/>
              <a:r>
                <a:rPr lang="en-US" sz="1600" dirty="0"/>
                <a:t>0.0        0.1        0.2         0.3        0.4                       </a:t>
              </a:r>
              <a:endParaRPr sz="1600" dirty="0"/>
            </a:p>
          </p:txBody>
        </p:sp>
        <p:sp>
          <p:nvSpPr>
            <p:cNvPr id="111" name="Shape 163">
              <a:extLst>
                <a:ext uri="{FF2B5EF4-FFF2-40B4-BE49-F238E27FC236}">
                  <a16:creationId xmlns:a16="http://schemas.microsoft.com/office/drawing/2014/main" id="{A1A2C321-40FF-479A-8163-01EF0A81EDE7}"/>
                </a:ext>
              </a:extLst>
            </p:cNvPr>
            <p:cNvSpPr/>
            <p:nvPr/>
          </p:nvSpPr>
          <p:spPr>
            <a:xfrm rot="16200000">
              <a:off x="89419" y="1891974"/>
              <a:ext cx="3121877" cy="201644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>
                <a:defRPr sz="1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sz="1600" i="1" dirty="0"/>
                <a:t>B. </a:t>
              </a:r>
              <a:r>
                <a:rPr lang="en-US" sz="1600" i="1" dirty="0" err="1"/>
                <a:t>cinerea</a:t>
              </a:r>
              <a:r>
                <a:rPr lang="en-US" sz="1600" i="1" dirty="0"/>
                <a:t> </a:t>
              </a:r>
              <a:r>
                <a:rPr lang="en-US" sz="1600" dirty="0"/>
                <a:t>Transcript Heritability Distribution</a:t>
              </a:r>
              <a:endParaRPr sz="1600" dirty="0"/>
            </a:p>
          </p:txBody>
        </p:sp>
        <p:sp>
          <p:nvSpPr>
            <p:cNvPr id="112" name="Shape 156">
              <a:extLst>
                <a:ext uri="{FF2B5EF4-FFF2-40B4-BE49-F238E27FC236}">
                  <a16:creationId xmlns:a16="http://schemas.microsoft.com/office/drawing/2014/main" id="{9D09BE65-2B5E-4FC4-A93C-F8140BC87696}"/>
                </a:ext>
              </a:extLst>
            </p:cNvPr>
            <p:cNvSpPr/>
            <p:nvPr/>
          </p:nvSpPr>
          <p:spPr>
            <a:xfrm>
              <a:off x="2056910" y="3246178"/>
              <a:ext cx="4144558" cy="217140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>
                <a:defRPr sz="1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l"/>
              <a:r>
                <a:rPr lang="en-US" sz="1400" dirty="0"/>
                <a:t>                     </a:t>
              </a:r>
              <a:r>
                <a:rPr lang="en-US" sz="1600" dirty="0"/>
                <a:t>Isolate       Host Genotype   Isolate x Host Genotype       </a:t>
              </a:r>
              <a:endParaRPr sz="1600" dirty="0"/>
            </a:p>
          </p:txBody>
        </p:sp>
      </p:grpSp>
      <p:sp>
        <p:nvSpPr>
          <p:cNvPr id="107" name="Title 1">
            <a:extLst>
              <a:ext uri="{FF2B5EF4-FFF2-40B4-BE49-F238E27FC236}">
                <a16:creationId xmlns:a16="http://schemas.microsoft.com/office/drawing/2014/main" id="{722F741B-4384-470D-92C7-369CF8886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09600"/>
            <a:ext cx="6142183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Botrytis gene expression is controlled by pathogen &amp; host genetics</a:t>
            </a:r>
          </a:p>
        </p:txBody>
      </p:sp>
    </p:spTree>
    <p:extLst>
      <p:ext uri="{BB962C8B-B14F-4D97-AF65-F5344CB8AC3E}">
        <p14:creationId xmlns:p14="http://schemas.microsoft.com/office/powerpoint/2010/main" val="1201099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9144001" cy="6866467"/>
            <a:chOff x="0" y="-8467"/>
            <a:chExt cx="12192000" cy="686646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9144001" cy="6866467"/>
            <a:chOff x="0" y="-8467"/>
            <a:chExt cx="12192000" cy="686646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2C267453-C505-4C6E-923D-7DE34294F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/>
          <a:p>
            <a:r>
              <a:rPr lang="en-US" dirty="0"/>
              <a:t>Botrytis genetic control of gene expression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9DE22A2-6C60-411D-AB7A-7960D8EE34F1}"/>
              </a:ext>
            </a:extLst>
          </p:cNvPr>
          <p:cNvSpPr txBox="1"/>
          <p:nvPr/>
        </p:nvSpPr>
        <p:spPr>
          <a:xfrm>
            <a:off x="6399338" y="6535843"/>
            <a:ext cx="2744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Zhang et al. unpublished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EF7A8B4-A3A6-4C4B-AF8A-B770A9B38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777" y="498519"/>
            <a:ext cx="1101991" cy="111598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E602BAF-91E9-4CA1-809A-1C5F06EDD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97450"/>
            <a:ext cx="8767768" cy="406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733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9144001" cy="6866467"/>
            <a:chOff x="0" y="-8467"/>
            <a:chExt cx="12192000" cy="686646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9144001" cy="6866467"/>
            <a:chOff x="0" y="-8467"/>
            <a:chExt cx="12192000" cy="686646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1590ABF9-436F-4205-85F2-1BCCEC9B5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8017" y="2179494"/>
            <a:ext cx="5690480" cy="41825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CA2B61-6FCA-4031-AA87-7345720A58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492" y="492376"/>
            <a:ext cx="1349022" cy="12792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B19EBB-68D6-42D0-B021-3335ED17CDDC}"/>
              </a:ext>
            </a:extLst>
          </p:cNvPr>
          <p:cNvSpPr txBox="1"/>
          <p:nvPr/>
        </p:nvSpPr>
        <p:spPr>
          <a:xfrm>
            <a:off x="5624945" y="6488668"/>
            <a:ext cx="3598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/>
              <a:t>Zhang et al. 2017, The Plant Cell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EA5B113B-FFD4-4B19-8BA8-B9822FAF2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09600"/>
            <a:ext cx="6142183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Arabidopsis gene expression is controlled by pathogen &amp; host genetics</a:t>
            </a:r>
          </a:p>
        </p:txBody>
      </p:sp>
    </p:spTree>
    <p:extLst>
      <p:ext uri="{BB962C8B-B14F-4D97-AF65-F5344CB8AC3E}">
        <p14:creationId xmlns:p14="http://schemas.microsoft.com/office/powerpoint/2010/main" val="197524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9144001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9144001" cy="6866467"/>
            <a:chOff x="0" y="-8467"/>
            <a:chExt cx="12192000" cy="686646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7F7D0DDA-8286-4D2C-B0BF-9D27E6E4F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0459" y="1771612"/>
            <a:ext cx="6310039" cy="4606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83CBEB-9AB6-4AD6-A189-AB455BEE8D66}"/>
              </a:ext>
            </a:extLst>
          </p:cNvPr>
          <p:cNvSpPr txBox="1"/>
          <p:nvPr/>
        </p:nvSpPr>
        <p:spPr>
          <a:xfrm>
            <a:off x="5624945" y="6488668"/>
            <a:ext cx="3598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Zhang et al. 2017, The Plant Cell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FF60BDA-C41E-4397-8B40-0A30328A6F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492" y="492376"/>
            <a:ext cx="1349022" cy="1279236"/>
          </a:xfrm>
          <a:prstGeom prst="rect">
            <a:avLst/>
          </a:prstGeom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73E54FBA-557C-42E2-8F78-68552F249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/>
          <a:p>
            <a:r>
              <a:rPr lang="en-US" dirty="0"/>
              <a:t>Botrytis genetic control of Arabidopsis gene expression</a:t>
            </a:r>
          </a:p>
        </p:txBody>
      </p:sp>
    </p:spTree>
    <p:extLst>
      <p:ext uri="{BB962C8B-B14F-4D97-AF65-F5344CB8AC3E}">
        <p14:creationId xmlns:p14="http://schemas.microsoft.com/office/powerpoint/2010/main" val="3471037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90614-9494-48FE-8EEC-33471246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300" y="1397000"/>
            <a:ext cx="5825202" cy="2653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Novel Results</a:t>
            </a:r>
          </a:p>
        </p:txBody>
      </p:sp>
    </p:spTree>
    <p:extLst>
      <p:ext uri="{BB962C8B-B14F-4D97-AF65-F5344CB8AC3E}">
        <p14:creationId xmlns:p14="http://schemas.microsoft.com/office/powerpoint/2010/main" val="184587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C5322A-9E67-4584-9659-B04E94EF9423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for cis-eQTL patterns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0EECAB-527D-4A2D-A6B8-13F9D1BD9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745" y="1269999"/>
            <a:ext cx="9423399" cy="57990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4E9D88-DC07-4F59-955C-0D37DDFAD4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655" y="256425"/>
            <a:ext cx="1101991" cy="11159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A9E8C5-A3E3-4874-B1F4-45ECACAADA5C}"/>
              </a:ext>
            </a:extLst>
          </p:cNvPr>
          <p:cNvSpPr/>
          <p:nvPr/>
        </p:nvSpPr>
        <p:spPr>
          <a:xfrm>
            <a:off x="822036" y="1533236"/>
            <a:ext cx="8053610" cy="4553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5D6FF-41FE-4E1B-BCE5-BEC0CF294055}"/>
              </a:ext>
            </a:extLst>
          </p:cNvPr>
          <p:cNvCxnSpPr/>
          <p:nvPr/>
        </p:nvCxnSpPr>
        <p:spPr>
          <a:xfrm flipV="1">
            <a:off x="988291" y="1791855"/>
            <a:ext cx="7426036" cy="4230254"/>
          </a:xfrm>
          <a:prstGeom prst="line">
            <a:avLst/>
          </a:prstGeom>
          <a:ln w="47625" cap="flat" cmpd="sng" algn="ctr">
            <a:solidFill>
              <a:srgbClr val="B0A2FA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210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C5322A-9E67-4584-9659-B04E94EF9423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4E9D88-DC07-4F59-955C-0D37DDFAD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656" y="154016"/>
            <a:ext cx="1101991" cy="11159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0EECAB-527D-4A2D-A6B8-13F9D1BD9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745" y="1269999"/>
            <a:ext cx="9423399" cy="57990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91" y="221672"/>
            <a:ext cx="6347713" cy="1320800"/>
          </a:xfrm>
        </p:spPr>
        <p:txBody>
          <a:bodyPr/>
          <a:lstStyle/>
          <a:p>
            <a:r>
              <a:rPr lang="en-US" dirty="0"/>
              <a:t>Lack of genome-wide cis-eQTL enrichment</a:t>
            </a:r>
          </a:p>
        </p:txBody>
      </p:sp>
    </p:spTree>
    <p:extLst>
      <p:ext uri="{BB962C8B-B14F-4D97-AF65-F5344CB8AC3E}">
        <p14:creationId xmlns:p14="http://schemas.microsoft.com/office/powerpoint/2010/main" val="1225139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C5322A-9E67-4584-9659-B04E94EF9423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for cis-eQTL: Botcynic acid biosynthetic cluster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4E9D88-DC07-4F59-955C-0D37DDFAD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655" y="256425"/>
            <a:ext cx="1101991" cy="11159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49A7B8-EB70-4D6C-B1D8-FD08B907F0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" t="76375" r="-228" b="-2381"/>
          <a:stretch/>
        </p:blipFill>
        <p:spPr>
          <a:xfrm>
            <a:off x="-1065094" y="5135571"/>
            <a:ext cx="11274187" cy="146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613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C5322A-9E67-4584-9659-B04E94EF9423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for cis-eQTL: Botcynic acid biosynthetic cluster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4E9D88-DC07-4F59-955C-0D37DDFAD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655" y="256425"/>
            <a:ext cx="1101991" cy="111598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F12200A-6ED2-4413-965C-09601C6B23F5}"/>
              </a:ext>
            </a:extLst>
          </p:cNvPr>
          <p:cNvGrpSpPr/>
          <p:nvPr/>
        </p:nvGrpSpPr>
        <p:grpSpPr>
          <a:xfrm>
            <a:off x="-272562" y="1937896"/>
            <a:ext cx="10283617" cy="4663679"/>
            <a:chOff x="26268" y="235857"/>
            <a:chExt cx="6858000" cy="27441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814B4F-1280-42EF-9A92-21DC8C029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68" y="235857"/>
              <a:ext cx="6858000" cy="2286000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C778E3A-E853-450B-BD4E-A886257F0178}"/>
                </a:ext>
              </a:extLst>
            </p:cNvPr>
            <p:cNvGrpSpPr/>
            <p:nvPr/>
          </p:nvGrpSpPr>
          <p:grpSpPr>
            <a:xfrm>
              <a:off x="332180" y="2323737"/>
              <a:ext cx="6223670" cy="656233"/>
              <a:chOff x="332180" y="2323737"/>
              <a:chExt cx="6223670" cy="65623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4A87514-8ED2-4C5A-B896-1A98DD654092}"/>
                  </a:ext>
                </a:extLst>
              </p:cNvPr>
              <p:cNvGrpSpPr/>
              <p:nvPr/>
            </p:nvGrpSpPr>
            <p:grpSpPr>
              <a:xfrm>
                <a:off x="435308" y="2323737"/>
                <a:ext cx="1059928" cy="198120"/>
                <a:chOff x="435308" y="5516880"/>
                <a:chExt cx="1059928" cy="198120"/>
              </a:xfrm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BF9D42DD-70B8-4323-81F7-C2E2734B9F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2027" y="5715000"/>
                  <a:ext cx="920387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B14A6DE6-A82E-4F43-8998-3058A62BF5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95236" y="5516880"/>
                  <a:ext cx="0" cy="19812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12DC3AC9-E606-4F00-A6D6-5BE840C9F2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5308" y="5516880"/>
                  <a:ext cx="0" cy="19812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B56D8E92-41B4-48C9-AD1B-8A5B9D47B5F2}"/>
                  </a:ext>
                </a:extLst>
              </p:cNvPr>
              <p:cNvGrpSpPr/>
              <p:nvPr/>
            </p:nvGrpSpPr>
            <p:grpSpPr>
              <a:xfrm>
                <a:off x="1526012" y="2323737"/>
                <a:ext cx="102260" cy="198120"/>
                <a:chOff x="561409" y="5516880"/>
                <a:chExt cx="1412256" cy="198120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D9046920-139F-4001-9637-2110F9C6E0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1409" y="5715000"/>
                  <a:ext cx="141225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A7C3D90D-9C97-4D72-A7D5-B2A18B6E77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73665" y="5516880"/>
                  <a:ext cx="0" cy="19812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CDBD8849-8EF2-4DF7-88BC-5DA585C4AA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61409" y="5516880"/>
                  <a:ext cx="0" cy="19812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EFDDAE0-6572-4E11-A3EF-95DFD2A26877}"/>
                  </a:ext>
                </a:extLst>
              </p:cNvPr>
              <p:cNvGrpSpPr/>
              <p:nvPr/>
            </p:nvGrpSpPr>
            <p:grpSpPr>
              <a:xfrm>
                <a:off x="1656226" y="2323737"/>
                <a:ext cx="738667" cy="198120"/>
                <a:chOff x="430131" y="5516880"/>
                <a:chExt cx="1073817" cy="198120"/>
              </a:xfrm>
            </p:grpSpPr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6CB8225E-9E22-4AA4-ADE6-A88956058A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0131" y="5715000"/>
                  <a:ext cx="1073817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EE75DCFA-46AC-4935-974F-9CDA509AFA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03948" y="5516880"/>
                  <a:ext cx="0" cy="19812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B6DBD11A-B690-4504-97CD-2A0BCED965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0131" y="5516880"/>
                  <a:ext cx="0" cy="19812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EB77C92-B819-48A1-B8C2-CDE25877F482}"/>
                  </a:ext>
                </a:extLst>
              </p:cNvPr>
              <p:cNvGrpSpPr/>
              <p:nvPr/>
            </p:nvGrpSpPr>
            <p:grpSpPr>
              <a:xfrm>
                <a:off x="2435338" y="2323737"/>
                <a:ext cx="3273695" cy="198120"/>
                <a:chOff x="411367" y="5516880"/>
                <a:chExt cx="1055649" cy="198120"/>
              </a:xfrm>
            </p:grpSpPr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FB046900-70D4-42C0-8D4D-58E59734E5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1367" y="5715000"/>
                  <a:ext cx="105564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7C3F5B67-E80C-4DE6-A94E-C29D9AD048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67016" y="5516880"/>
                  <a:ext cx="0" cy="19812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F293049F-5DDA-470E-B9E8-2018244E85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1367" y="5516880"/>
                  <a:ext cx="0" cy="19812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FFDC416-6157-4CA9-98B0-7C416A640F04}"/>
                  </a:ext>
                </a:extLst>
              </p:cNvPr>
              <p:cNvGrpSpPr/>
              <p:nvPr/>
            </p:nvGrpSpPr>
            <p:grpSpPr>
              <a:xfrm>
                <a:off x="5756740" y="2323737"/>
                <a:ext cx="799110" cy="198120"/>
                <a:chOff x="405517" y="5516880"/>
                <a:chExt cx="1061499" cy="198120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4F9FC886-6B77-4831-B986-C387DDA07F67}"/>
                    </a:ext>
                  </a:extLst>
                </p:cNvPr>
                <p:cNvCxnSpPr/>
                <p:nvPr/>
              </p:nvCxnSpPr>
              <p:spPr>
                <a:xfrm>
                  <a:off x="405517" y="5715000"/>
                  <a:ext cx="106149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A445A460-1472-4E00-9FF8-3038CDF4C3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67016" y="5516880"/>
                  <a:ext cx="0" cy="19812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DA6C23A6-3EDA-47A6-BD62-D8252A33C6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5517" y="5516880"/>
                  <a:ext cx="0" cy="19812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18748E6-C1B2-4F2A-B671-7F00EE79BDCF}"/>
                  </a:ext>
                </a:extLst>
              </p:cNvPr>
              <p:cNvSpPr txBox="1"/>
              <p:nvPr/>
            </p:nvSpPr>
            <p:spPr>
              <a:xfrm>
                <a:off x="332180" y="260134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2D957FB-8A92-4E50-9DB5-A9D8CB7FF7E7}"/>
                  </a:ext>
                </a:extLst>
              </p:cNvPr>
              <p:cNvSpPr txBox="1"/>
              <p:nvPr/>
            </p:nvSpPr>
            <p:spPr>
              <a:xfrm>
                <a:off x="894777" y="261063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82F8E-A601-4B01-AF82-A4B56EA31A19}"/>
                  </a:ext>
                </a:extLst>
              </p:cNvPr>
              <p:cNvSpPr txBox="1"/>
              <p:nvPr/>
            </p:nvSpPr>
            <p:spPr>
              <a:xfrm>
                <a:off x="1426299" y="260848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EAFCCC3-970E-4D12-B52C-774C010D3032}"/>
                  </a:ext>
                </a:extLst>
              </p:cNvPr>
              <p:cNvSpPr txBox="1"/>
              <p:nvPr/>
            </p:nvSpPr>
            <p:spPr>
              <a:xfrm>
                <a:off x="1899036" y="260848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73144BA-A1D1-4BA2-AB49-F15E3CC37995}"/>
                  </a:ext>
                </a:extLst>
              </p:cNvPr>
              <p:cNvSpPr txBox="1"/>
              <p:nvPr/>
            </p:nvSpPr>
            <p:spPr>
              <a:xfrm>
                <a:off x="4072185" y="260134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AAEA4DF-7C1F-4BCC-AD0E-24A0DD6A51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2027" y="2323737"/>
              <a:ext cx="0" cy="1981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E11DAB3-E437-4CB0-8E8D-3C382A159E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338" y="2323737"/>
              <a:ext cx="0" cy="1981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ECCBEA1-E328-41EE-BCB5-0118F9C40B6B}"/>
                </a:ext>
              </a:extLst>
            </p:cNvPr>
            <p:cNvCxnSpPr>
              <a:cxnSpLocks/>
            </p:cNvCxnSpPr>
            <p:nvPr/>
          </p:nvCxnSpPr>
          <p:spPr>
            <a:xfrm>
              <a:off x="433078" y="2521857"/>
              <a:ext cx="1022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7E571-4752-4809-883C-EB9FCA975888}"/>
                </a:ext>
              </a:extLst>
            </p:cNvPr>
            <p:cNvSpPr txBox="1"/>
            <p:nvPr/>
          </p:nvSpPr>
          <p:spPr>
            <a:xfrm>
              <a:off x="6005452" y="260134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452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C5322A-9E67-4584-9659-B04E94EF9423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Most expression variation in BOA cluster not explained by cis-eQTL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4E9D88-DC07-4F59-955C-0D37DDFAD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655" y="256425"/>
            <a:ext cx="1101991" cy="111598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9FEA8-5E4F-4093-80CB-99C6EC5AFE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250" y="1744545"/>
            <a:ext cx="8614632" cy="5301312"/>
          </a:xfrm>
          <a:prstGeom prst="rect">
            <a:avLst/>
          </a:prstGeom>
        </p:spPr>
      </p:pic>
      <p:sp>
        <p:nvSpPr>
          <p:cNvPr id="3" name="Star: 5 Points 2">
            <a:extLst>
              <a:ext uri="{FF2B5EF4-FFF2-40B4-BE49-F238E27FC236}">
                <a16:creationId xmlns:a16="http://schemas.microsoft.com/office/drawing/2014/main" id="{2942480C-E2AD-4167-8BF8-DC80740A4AEE}"/>
              </a:ext>
            </a:extLst>
          </p:cNvPr>
          <p:cNvSpPr/>
          <p:nvPr/>
        </p:nvSpPr>
        <p:spPr>
          <a:xfrm>
            <a:off x="4673601" y="6345382"/>
            <a:ext cx="581890" cy="512618"/>
          </a:xfrm>
          <a:prstGeom prst="star5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3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DAD9B-0D33-470B-99B9-07C18C4A7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F3C24-0085-4D0D-BD2F-2046570A8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560946"/>
            <a:ext cx="6347714" cy="4938328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Introduction</a:t>
            </a:r>
          </a:p>
          <a:p>
            <a:pPr lvl="1"/>
            <a:r>
              <a:rPr lang="en-US" sz="2200" dirty="0"/>
              <a:t>eQTL</a:t>
            </a:r>
          </a:p>
          <a:p>
            <a:pPr lvl="1"/>
            <a:r>
              <a:rPr lang="en-US" sz="2200" dirty="0"/>
              <a:t>Cross-species eQTL</a:t>
            </a:r>
          </a:p>
          <a:p>
            <a:pPr lvl="1"/>
            <a:r>
              <a:rPr lang="en-US" sz="2200" dirty="0"/>
              <a:t>eQTL in </a:t>
            </a:r>
            <a:r>
              <a:rPr lang="en-US" sz="2200" dirty="0" err="1"/>
              <a:t>Arabidopsis:Botrytis</a:t>
            </a:r>
            <a:endParaRPr lang="en-US" sz="2200" dirty="0"/>
          </a:p>
          <a:p>
            <a:r>
              <a:rPr lang="en-US" sz="2400" dirty="0"/>
              <a:t>Methods</a:t>
            </a:r>
          </a:p>
          <a:p>
            <a:r>
              <a:rPr lang="en-US" sz="2400" dirty="0"/>
              <a:t>Previous Results </a:t>
            </a:r>
          </a:p>
          <a:p>
            <a:r>
              <a:rPr lang="en-US" sz="2400" dirty="0"/>
              <a:t>Novel Results</a:t>
            </a:r>
          </a:p>
          <a:p>
            <a:pPr lvl="1"/>
            <a:r>
              <a:rPr lang="en-US" sz="2000" dirty="0"/>
              <a:t>Genome search for cis-eQTL</a:t>
            </a:r>
          </a:p>
          <a:p>
            <a:pPr lvl="1"/>
            <a:r>
              <a:rPr lang="en-US" sz="2000" dirty="0"/>
              <a:t>Localized search for cis-eQTL</a:t>
            </a:r>
          </a:p>
          <a:p>
            <a:pPr lvl="1"/>
            <a:r>
              <a:rPr lang="en-US" sz="2000" dirty="0"/>
              <a:t>trans-eQTL hotspots</a:t>
            </a:r>
          </a:p>
          <a:p>
            <a:pPr lvl="1"/>
            <a:r>
              <a:rPr lang="en-US" sz="2000" dirty="0"/>
              <a:t>Cross-species eQTL hotspots</a:t>
            </a:r>
          </a:p>
          <a:p>
            <a:r>
              <a:rPr lang="en-US" sz="2400" dirty="0"/>
              <a:t>Future Directions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3D51D-70ED-4CCD-991C-AD82F5A7A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341" y="4017818"/>
            <a:ext cx="1349022" cy="12792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CED4F6-12D2-45FA-A030-9410CF6DD0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372" y="2840182"/>
            <a:ext cx="1101991" cy="111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498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C5322A-9E67-4584-9659-B04E94EF9423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cis-acting loci may not be captured by SNP genotypes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4E9D88-DC07-4F59-955C-0D37DDFAD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655" y="256425"/>
            <a:ext cx="1101991" cy="111598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8972666-1358-4F2E-9923-59D7AEBCFF4B}"/>
              </a:ext>
            </a:extLst>
          </p:cNvPr>
          <p:cNvGrpSpPr/>
          <p:nvPr/>
        </p:nvGrpSpPr>
        <p:grpSpPr>
          <a:xfrm>
            <a:off x="-1065094" y="2826328"/>
            <a:ext cx="11274187" cy="2009531"/>
            <a:chOff x="0" y="7653861"/>
            <a:chExt cx="6858000" cy="122238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D49A7B8-EB70-4D6C-B1D8-FD08B907F0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" t="76375" r="-228" b="-2381"/>
            <a:stretch/>
          </p:blipFill>
          <p:spPr>
            <a:xfrm>
              <a:off x="0" y="7653861"/>
              <a:ext cx="6858000" cy="891759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97DE1FD-0727-40EA-8260-A24F86AE2ACE}"/>
                </a:ext>
              </a:extLst>
            </p:cNvPr>
            <p:cNvGrpSpPr/>
            <p:nvPr/>
          </p:nvGrpSpPr>
          <p:grpSpPr>
            <a:xfrm>
              <a:off x="666750" y="8096250"/>
              <a:ext cx="4362450" cy="779993"/>
              <a:chOff x="666750" y="8096250"/>
              <a:chExt cx="4362450" cy="77999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7DB8997-A8DC-425E-B87A-923B196C0FE0}"/>
                  </a:ext>
                </a:extLst>
              </p:cNvPr>
              <p:cNvGrpSpPr/>
              <p:nvPr/>
            </p:nvGrpSpPr>
            <p:grpSpPr>
              <a:xfrm>
                <a:off x="666750" y="8096250"/>
                <a:ext cx="4362450" cy="558800"/>
                <a:chOff x="666750" y="8096250"/>
                <a:chExt cx="4362450" cy="558800"/>
              </a:xfrm>
            </p:grpSpPr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CDB8F294-398F-4873-906A-CC8038E9BF25}"/>
                    </a:ext>
                  </a:extLst>
                </p:cNvPr>
                <p:cNvCxnSpPr/>
                <p:nvPr/>
              </p:nvCxnSpPr>
              <p:spPr>
                <a:xfrm>
                  <a:off x="666750" y="8096250"/>
                  <a:ext cx="2324100" cy="5588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A931BF28-6210-47A5-A60A-66634EC7F0B5}"/>
                    </a:ext>
                  </a:extLst>
                </p:cNvPr>
                <p:cNvCxnSpPr/>
                <p:nvPr/>
              </p:nvCxnSpPr>
              <p:spPr>
                <a:xfrm flipH="1">
                  <a:off x="2990850" y="8096250"/>
                  <a:ext cx="2038350" cy="5588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DF9B9EB-8DBE-40CC-AC2B-F36F2AFA821B}"/>
                  </a:ext>
                </a:extLst>
              </p:cNvPr>
              <p:cNvSpPr txBox="1"/>
              <p:nvPr/>
            </p:nvSpPr>
            <p:spPr>
              <a:xfrm>
                <a:off x="2159484" y="8651581"/>
                <a:ext cx="1662731" cy="224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78.6kb deletion, group 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79453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C5322A-9E67-4584-9659-B04E94EF9423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9600"/>
            <a:ext cx="7385538" cy="1320800"/>
          </a:xfrm>
        </p:spPr>
        <p:txBody>
          <a:bodyPr/>
          <a:lstStyle/>
          <a:p>
            <a:r>
              <a:rPr lang="en-US" dirty="0"/>
              <a:t>Search for eQTL hotspots: Botrytis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6529915-DAAB-4A1A-AB55-ECB4D5DB5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563" y="1579417"/>
            <a:ext cx="8783355" cy="54895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4E9D88-DC07-4F59-955C-0D37DDFAD4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655" y="256425"/>
            <a:ext cx="1101991" cy="111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57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C5322A-9E67-4584-9659-B04E94EF9423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A75A87F-58C1-479D-B2F1-8B2BCCB686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57" y="1809607"/>
            <a:ext cx="8234434" cy="514652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D55F7E-3888-4BD6-B53E-10522FF56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655" y="256425"/>
            <a:ext cx="1101991" cy="111598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D871788-87A2-439C-AE5F-DBC79E851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9600"/>
            <a:ext cx="7385538" cy="1320800"/>
          </a:xfrm>
        </p:spPr>
        <p:txBody>
          <a:bodyPr/>
          <a:lstStyle/>
          <a:p>
            <a:r>
              <a:rPr lang="en-US" dirty="0"/>
              <a:t>Search for eQTL hotspots: Botrytis</a:t>
            </a:r>
          </a:p>
        </p:txBody>
      </p:sp>
    </p:spTree>
    <p:extLst>
      <p:ext uri="{BB962C8B-B14F-4D97-AF65-F5344CB8AC3E}">
        <p14:creationId xmlns:p14="http://schemas.microsoft.com/office/powerpoint/2010/main" val="4003365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CC6B70-E7EB-4F2A-BFC9-607E4E4335DD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for cross-species eQTL hotspots: Arabidopsis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E2D828-D739-468B-8ED7-AF033984A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268" y="609600"/>
            <a:ext cx="1349022" cy="12792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876495-4A62-40E8-AAC5-B5CBA50885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562" y="1787607"/>
            <a:ext cx="8321188" cy="520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176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CC6B70-E7EB-4F2A-BFC9-607E4E4335DD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Cross-species eQTL hotspots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C9ACF47-11F8-4DB5-B615-259E101703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562" y="1871569"/>
            <a:ext cx="8315912" cy="51974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E2D828-D739-468B-8ED7-AF033984A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268" y="609600"/>
            <a:ext cx="1349022" cy="127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84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D7111-1342-4E2A-9C88-8756AB46B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hotspots significant?</a:t>
            </a:r>
            <a:br>
              <a:rPr lang="en-US" dirty="0"/>
            </a:br>
            <a:r>
              <a:rPr lang="en-US" dirty="0" err="1"/>
              <a:t>Permuation</a:t>
            </a:r>
            <a:r>
              <a:rPr lang="en-US" dirty="0"/>
              <a:t>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20DE7-3701-4A12-839D-8CA3883DA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Randomize each expression profile (phenotype) 5x</a:t>
            </a:r>
          </a:p>
          <a:p>
            <a:pPr lvl="1"/>
            <a:r>
              <a:rPr lang="en-US" dirty="0"/>
              <a:t>For Botrytis genes</a:t>
            </a:r>
          </a:p>
          <a:p>
            <a:pPr lvl="1"/>
            <a:r>
              <a:rPr lang="en-US" dirty="0"/>
              <a:t>For Arabidopsis genes</a:t>
            </a:r>
          </a:p>
          <a:p>
            <a:r>
              <a:rPr lang="en-US" dirty="0"/>
              <a:t>With random permutation, where would the hotspots be?</a:t>
            </a:r>
          </a:p>
          <a:p>
            <a:r>
              <a:rPr lang="en-US" dirty="0"/>
              <a:t>Is 5x permutation sufficient?</a:t>
            </a:r>
          </a:p>
          <a:p>
            <a:pPr lvl="1"/>
            <a:r>
              <a:rPr lang="en-US" dirty="0"/>
              <a:t>1000x permutation of 10 randomly selected gene expression phenotypes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5687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CC6B70-E7EB-4F2A-BFC9-607E4E4335DD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hotspots significant?</a:t>
            </a:r>
            <a:br>
              <a:rPr lang="en-US" dirty="0"/>
            </a:br>
            <a:r>
              <a:rPr lang="en-US" dirty="0"/>
              <a:t>Simulated GEMMA approach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0EF23-69E1-4E07-8148-C739B69CE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Random draws from genome = 271,495 SNPs</a:t>
            </a:r>
          </a:p>
          <a:p>
            <a:r>
              <a:rPr lang="en-US" sz="2000" dirty="0"/>
              <a:t>For each of:</a:t>
            </a:r>
          </a:p>
          <a:p>
            <a:pPr lvl="1"/>
            <a:r>
              <a:rPr lang="en-US" sz="1800" dirty="0"/>
              <a:t>9267 Botrytis gene expression phenotypes </a:t>
            </a:r>
          </a:p>
          <a:p>
            <a:pPr lvl="1"/>
            <a:r>
              <a:rPr lang="en-US" sz="1800" dirty="0"/>
              <a:t>23,948 Arabidopsis gene expression phenotypes</a:t>
            </a:r>
          </a:p>
          <a:p>
            <a:r>
              <a:rPr lang="en-US" sz="2000" dirty="0"/>
              <a:t>Repeat 1000x</a:t>
            </a:r>
          </a:p>
        </p:txBody>
      </p:sp>
    </p:spTree>
    <p:extLst>
      <p:ext uri="{BB962C8B-B14F-4D97-AF65-F5344CB8AC3E}">
        <p14:creationId xmlns:p14="http://schemas.microsoft.com/office/powerpoint/2010/main" val="23001268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CC6B70-E7EB-4F2A-BFC9-607E4E4335DD}"/>
              </a:ext>
            </a:extLst>
          </p:cNvPr>
          <p:cNvSpPr/>
          <p:nvPr/>
        </p:nvSpPr>
        <p:spPr>
          <a:xfrm>
            <a:off x="-237099" y="-128006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random GEMMA: size of hotspots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2A148F-3541-43FE-A6AE-CA88E0269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41" y="1857137"/>
            <a:ext cx="3872253" cy="51630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1360AE-064E-4474-9BF5-53ED35020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459" y="1694995"/>
            <a:ext cx="3993859" cy="53251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7AE839-DE98-4515-BFE8-9BB2301D67C0}"/>
              </a:ext>
            </a:extLst>
          </p:cNvPr>
          <p:cNvSpPr txBox="1"/>
          <p:nvPr/>
        </p:nvSpPr>
        <p:spPr>
          <a:xfrm>
            <a:off x="8868455" y="4881093"/>
            <a:ext cx="660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n=477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62B8F0-E1D0-4D79-A634-960F6A7E5E59}"/>
              </a:ext>
            </a:extLst>
          </p:cNvPr>
          <p:cNvSpPr txBox="1"/>
          <p:nvPr/>
        </p:nvSpPr>
        <p:spPr>
          <a:xfrm>
            <a:off x="8868455" y="5839584"/>
            <a:ext cx="566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n=11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78597E0-0514-4C64-B658-88911027BF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9" y="5486160"/>
            <a:ext cx="883594" cy="8948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A32C961-1E52-48A3-9A5E-96103B1F12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565" y="5637132"/>
            <a:ext cx="751559" cy="7126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64D849-0476-47CB-ADFF-E6ECEBC28E67}"/>
              </a:ext>
            </a:extLst>
          </p:cNvPr>
          <p:cNvSpPr txBox="1"/>
          <p:nvPr/>
        </p:nvSpPr>
        <p:spPr>
          <a:xfrm>
            <a:off x="3879922" y="3444900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n=1000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17717D-C534-4787-A3BF-EE42CE0BFB62}"/>
              </a:ext>
            </a:extLst>
          </p:cNvPr>
          <p:cNvSpPr txBox="1"/>
          <p:nvPr/>
        </p:nvSpPr>
        <p:spPr>
          <a:xfrm>
            <a:off x="3874952" y="4603027"/>
            <a:ext cx="660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n=818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14182E-5343-4077-AD9E-79E2D34109BA}"/>
              </a:ext>
            </a:extLst>
          </p:cNvPr>
          <p:cNvSpPr txBox="1"/>
          <p:nvPr/>
        </p:nvSpPr>
        <p:spPr>
          <a:xfrm>
            <a:off x="3881364" y="5726318"/>
            <a:ext cx="566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n=15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B8069-3F84-4C39-A8EB-878180DBEFC8}"/>
              </a:ext>
            </a:extLst>
          </p:cNvPr>
          <p:cNvSpPr txBox="1"/>
          <p:nvPr/>
        </p:nvSpPr>
        <p:spPr>
          <a:xfrm>
            <a:off x="3874952" y="2343850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n=1000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C8BED0-E5AB-4503-BBB2-7AD64045A5A9}"/>
              </a:ext>
            </a:extLst>
          </p:cNvPr>
          <p:cNvSpPr txBox="1"/>
          <p:nvPr/>
        </p:nvSpPr>
        <p:spPr>
          <a:xfrm>
            <a:off x="8869984" y="3958426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n=1000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F46BD1-084E-482C-89BE-8C40C9EA0232}"/>
              </a:ext>
            </a:extLst>
          </p:cNvPr>
          <p:cNvSpPr txBox="1"/>
          <p:nvPr/>
        </p:nvSpPr>
        <p:spPr>
          <a:xfrm>
            <a:off x="8869984" y="2042154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n=1000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664AB2-7B4D-47D4-98A9-DF38252F9FA1}"/>
              </a:ext>
            </a:extLst>
          </p:cNvPr>
          <p:cNvSpPr txBox="1"/>
          <p:nvPr/>
        </p:nvSpPr>
        <p:spPr>
          <a:xfrm>
            <a:off x="8869984" y="2956717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n=1000</a:t>
            </a:r>
          </a:p>
        </p:txBody>
      </p:sp>
    </p:spTree>
    <p:extLst>
      <p:ext uri="{BB962C8B-B14F-4D97-AF65-F5344CB8AC3E}">
        <p14:creationId xmlns:p14="http://schemas.microsoft.com/office/powerpoint/2010/main" val="427357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CC6B70-E7EB-4F2A-BFC9-607E4E4335DD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85750"/>
            <a:ext cx="7924802" cy="1320800"/>
          </a:xfrm>
        </p:spPr>
        <p:txBody>
          <a:bodyPr/>
          <a:lstStyle/>
          <a:p>
            <a:r>
              <a:rPr lang="en-US" dirty="0"/>
              <a:t>Botrytis eQTL hotspots &gt; simulation threshold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F00ADE-F647-4FEC-885A-F68647E6BC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2" y="1426118"/>
            <a:ext cx="9028635" cy="5642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6D09C4-BAAF-4F06-9DAF-3E792174C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1" y="37443"/>
            <a:ext cx="1101991" cy="111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654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CC6B70-E7EB-4F2A-BFC9-607E4E4335DD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2562" y="190500"/>
            <a:ext cx="8206598" cy="1320800"/>
          </a:xfrm>
        </p:spPr>
        <p:txBody>
          <a:bodyPr/>
          <a:lstStyle/>
          <a:p>
            <a:r>
              <a:rPr lang="en-US" dirty="0"/>
              <a:t>Arabidopsis eQTL hotspots &gt; simulation threshold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B817CF-B82E-422F-8B28-4C758D8C9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0"/>
            <a:ext cx="9110749" cy="56942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758151-FD7B-42AC-B293-701D211A4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375" y="-30018"/>
            <a:ext cx="1349022" cy="127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30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90614-9494-48FE-8EEC-33471246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300" y="1397000"/>
            <a:ext cx="5825202" cy="2653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29516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CC6B70-E7EB-4F2A-BFC9-607E4E4335DD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eQTL hotspot overlap: Arabidopsis and Botrytis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65B8E7-EF69-47BE-B092-79B12717F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563" y="1799491"/>
            <a:ext cx="8431237" cy="52695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B21095-6880-444A-9548-F32D92E3A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562" y="1160447"/>
            <a:ext cx="811956" cy="7699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3E7D1F-C4C1-4BA9-BE95-673C7D265A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113" y="1270000"/>
            <a:ext cx="738766" cy="74814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9B1FF2E-91CE-4B26-83C0-B92DCD8D9196}"/>
              </a:ext>
            </a:extLst>
          </p:cNvPr>
          <p:cNvSpPr/>
          <p:nvPr/>
        </p:nvSpPr>
        <p:spPr>
          <a:xfrm rot="20185355">
            <a:off x="707051" y="5391629"/>
            <a:ext cx="1314908" cy="86724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3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CC6B70-E7EB-4F2A-BFC9-607E4E4335DD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eQTL hotspot overlap: Arabidopsis and Botrytis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031163-8ABA-4617-9A07-A3F5BF07F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808" y="1676399"/>
            <a:ext cx="8628184" cy="53926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B21095-6880-444A-9548-F32D92E3A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562" y="1160447"/>
            <a:ext cx="811956" cy="7699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3E7D1F-C4C1-4BA9-BE95-673C7D265A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473" y="1421689"/>
            <a:ext cx="738766" cy="74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279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CC6B70-E7EB-4F2A-BFC9-607E4E4335DD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09600"/>
            <a:ext cx="7924802" cy="1320800"/>
          </a:xfrm>
        </p:spPr>
        <p:txBody>
          <a:bodyPr/>
          <a:lstStyle/>
          <a:p>
            <a:r>
              <a:rPr lang="en-US" dirty="0"/>
              <a:t>Selected genes at Botrytis eQTL hotspots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6D09C4-BAAF-4F06-9DAF-3E792174C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1" y="37443"/>
            <a:ext cx="1101991" cy="1115983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EFE98CE6-53F3-463A-B419-236F0233C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96" y="1926447"/>
            <a:ext cx="8234434" cy="5146521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AACF36-180E-48C4-A36E-8CA45755709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311" y="1924976"/>
            <a:ext cx="8239142" cy="51494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FFDA7A8-5973-4B9C-B29A-D775C6534275}"/>
              </a:ext>
            </a:extLst>
          </p:cNvPr>
          <p:cNvSpPr txBox="1"/>
          <p:nvPr/>
        </p:nvSpPr>
        <p:spPr>
          <a:xfrm>
            <a:off x="6291937" y="5334000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HHK5: signal transduction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122BC9-B3CC-4AA7-9F2B-3B191CD2F258}"/>
              </a:ext>
            </a:extLst>
          </p:cNvPr>
          <p:cNvCxnSpPr/>
          <p:nvPr/>
        </p:nvCxnSpPr>
        <p:spPr>
          <a:xfrm>
            <a:off x="6707453" y="5703332"/>
            <a:ext cx="0" cy="3619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C11A73C-AD57-4639-A69F-EDEFB92FB2E3}"/>
              </a:ext>
            </a:extLst>
          </p:cNvPr>
          <p:cNvCxnSpPr/>
          <p:nvPr/>
        </p:nvCxnSpPr>
        <p:spPr>
          <a:xfrm>
            <a:off x="5545403" y="5531882"/>
            <a:ext cx="0" cy="3619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39B0A70-0A73-4447-92F8-227CA5C8D5F2}"/>
              </a:ext>
            </a:extLst>
          </p:cNvPr>
          <p:cNvSpPr txBox="1"/>
          <p:nvPr/>
        </p:nvSpPr>
        <p:spPr>
          <a:xfrm>
            <a:off x="5248260" y="4985266"/>
            <a:ext cx="289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Cys6: transcription factor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FC2841-A4E3-4F2C-B1E6-E892B9F9A93A}"/>
              </a:ext>
            </a:extLst>
          </p:cNvPr>
          <p:cNvCxnSpPr/>
          <p:nvPr/>
        </p:nvCxnSpPr>
        <p:spPr>
          <a:xfrm>
            <a:off x="4250003" y="5455682"/>
            <a:ext cx="0" cy="3619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F39A72F-F3D8-40AA-ABF3-E30B406E0FA0}"/>
              </a:ext>
            </a:extLst>
          </p:cNvPr>
          <p:cNvSpPr txBox="1"/>
          <p:nvPr/>
        </p:nvSpPr>
        <p:spPr>
          <a:xfrm>
            <a:off x="3305100" y="5119025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Cytochrome p450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8D4AA80-C1E6-4ECD-AC30-519BBF0927C5}"/>
              </a:ext>
            </a:extLst>
          </p:cNvPr>
          <p:cNvCxnSpPr/>
          <p:nvPr/>
        </p:nvCxnSpPr>
        <p:spPr>
          <a:xfrm>
            <a:off x="706703" y="5493782"/>
            <a:ext cx="0" cy="3619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185A3F8-314A-4357-845C-8C3A4F8561E8}"/>
              </a:ext>
            </a:extLst>
          </p:cNvPr>
          <p:cNvSpPr txBox="1"/>
          <p:nvPr/>
        </p:nvSpPr>
        <p:spPr>
          <a:xfrm>
            <a:off x="-253673" y="4867480"/>
            <a:ext cx="3818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BcBOA7: Botcynic acid biosynthesis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FA804E-AF5D-40AF-B203-AD6E74BCA559}"/>
              </a:ext>
            </a:extLst>
          </p:cNvPr>
          <p:cNvCxnSpPr/>
          <p:nvPr/>
        </p:nvCxnSpPr>
        <p:spPr>
          <a:xfrm>
            <a:off x="5012003" y="3112532"/>
            <a:ext cx="0" cy="3619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9C10DCD-3240-4FD3-93E5-8759D39A9E7A}"/>
              </a:ext>
            </a:extLst>
          </p:cNvPr>
          <p:cNvSpPr txBox="1"/>
          <p:nvPr/>
        </p:nvSpPr>
        <p:spPr>
          <a:xfrm>
            <a:off x="3773299" y="2764207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SNF2-related, helicase</a:t>
            </a:r>
          </a:p>
        </p:txBody>
      </p:sp>
    </p:spTree>
    <p:extLst>
      <p:ext uri="{BB962C8B-B14F-4D97-AF65-F5344CB8AC3E}">
        <p14:creationId xmlns:p14="http://schemas.microsoft.com/office/powerpoint/2010/main" val="47050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2" grpId="0"/>
      <p:bldP spid="24" grpId="0"/>
      <p:bldP spid="2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CC6B70-E7EB-4F2A-BFC9-607E4E4335DD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09600"/>
            <a:ext cx="7924802" cy="1320800"/>
          </a:xfrm>
        </p:spPr>
        <p:txBody>
          <a:bodyPr/>
          <a:lstStyle/>
          <a:p>
            <a:r>
              <a:rPr lang="en-US" dirty="0"/>
              <a:t>Selected genes at Arabidopsis eQTL hotspots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33EA85-7579-443C-8466-BD0C77A08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12" y="-79131"/>
            <a:ext cx="1305517" cy="1237982"/>
          </a:xfrm>
          <a:prstGeom prst="rect">
            <a:avLst/>
          </a:prstGeom>
        </p:spPr>
      </p:pic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CA9814CB-69B7-4E1C-A99E-59A970594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412" y="1871569"/>
            <a:ext cx="8315912" cy="5197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176813-CBB4-4F53-A6EC-6E73FAEC2A8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412" y="1871570"/>
            <a:ext cx="8315912" cy="519744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89F62F6-866E-4AB7-B3DE-EA539D94352D}"/>
              </a:ext>
            </a:extLst>
          </p:cNvPr>
          <p:cNvCxnSpPr/>
          <p:nvPr/>
        </p:nvCxnSpPr>
        <p:spPr>
          <a:xfrm>
            <a:off x="2497403" y="4941332"/>
            <a:ext cx="0" cy="3619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596E8F-1543-4A60-9C8D-897637F0340E}"/>
              </a:ext>
            </a:extLst>
          </p:cNvPr>
          <p:cNvCxnSpPr/>
          <p:nvPr/>
        </p:nvCxnSpPr>
        <p:spPr>
          <a:xfrm>
            <a:off x="2726003" y="1683782"/>
            <a:ext cx="0" cy="3619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4560484-426B-449B-8A6F-8D862EF183FC}"/>
              </a:ext>
            </a:extLst>
          </p:cNvPr>
          <p:cNvSpPr txBox="1"/>
          <p:nvPr/>
        </p:nvSpPr>
        <p:spPr>
          <a:xfrm>
            <a:off x="2051607" y="4558269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NACHT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64EA7C-7E1D-49A1-B814-1CB9437D9A54}"/>
              </a:ext>
            </a:extLst>
          </p:cNvPr>
          <p:cNvSpPr txBox="1"/>
          <p:nvPr/>
        </p:nvSpPr>
        <p:spPr>
          <a:xfrm>
            <a:off x="2497402" y="1300719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Heterokaryon incompatibility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37B30B5-164C-4419-B0FF-FEAA86F2BC62}"/>
              </a:ext>
            </a:extLst>
          </p:cNvPr>
          <p:cNvCxnSpPr/>
          <p:nvPr/>
        </p:nvCxnSpPr>
        <p:spPr>
          <a:xfrm>
            <a:off x="706703" y="5550932"/>
            <a:ext cx="0" cy="3619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05BEBC1-67A1-418E-BD29-3004914F922B}"/>
              </a:ext>
            </a:extLst>
          </p:cNvPr>
          <p:cNvSpPr txBox="1"/>
          <p:nvPr/>
        </p:nvSpPr>
        <p:spPr>
          <a:xfrm>
            <a:off x="286700" y="5392182"/>
            <a:ext cx="3818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BcBOA7: Botcynic acid biosynthesis</a:t>
            </a:r>
          </a:p>
        </p:txBody>
      </p:sp>
    </p:spTree>
    <p:extLst>
      <p:ext uri="{BB962C8B-B14F-4D97-AF65-F5344CB8AC3E}">
        <p14:creationId xmlns:p14="http://schemas.microsoft.com/office/powerpoint/2010/main" val="194626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CD9D273-27F9-4173-8837-C4F1C6D67589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DC6EC8-8F26-403D-A7B3-570DDD9EA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BcBOA7 eQTL hotspot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79F78C9A-CE72-4E5F-8C78-1D4FBB660E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" y="1697847"/>
            <a:ext cx="8234434" cy="5146521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4CB63C-3D1E-44D8-B940-A001AB1CB13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23" y="1694904"/>
            <a:ext cx="8239142" cy="514946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CC664F-E74D-4FDD-9D4F-9FD35571C4A9}"/>
              </a:ext>
            </a:extLst>
          </p:cNvPr>
          <p:cNvCxnSpPr/>
          <p:nvPr/>
        </p:nvCxnSpPr>
        <p:spPr>
          <a:xfrm>
            <a:off x="897203" y="5265182"/>
            <a:ext cx="0" cy="3619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F50F62D-85E1-4718-9D9F-3C2D84229EA7}"/>
              </a:ext>
            </a:extLst>
          </p:cNvPr>
          <p:cNvSpPr txBox="1"/>
          <p:nvPr/>
        </p:nvSpPr>
        <p:spPr>
          <a:xfrm>
            <a:off x="-63173" y="4638880"/>
            <a:ext cx="3818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BcBOA7: Botcynic acid biosynthesis</a:t>
            </a:r>
          </a:p>
        </p:txBody>
      </p:sp>
    </p:spTree>
    <p:extLst>
      <p:ext uri="{BB962C8B-B14F-4D97-AF65-F5344CB8AC3E}">
        <p14:creationId xmlns:p14="http://schemas.microsoft.com/office/powerpoint/2010/main" val="316134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E64F56-E560-4A4C-939C-BC2054C8D9A4}"/>
              </a:ext>
            </a:extLst>
          </p:cNvPr>
          <p:cNvSpPr/>
          <p:nvPr/>
        </p:nvSpPr>
        <p:spPr>
          <a:xfrm>
            <a:off x="-234462" y="0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B0AF0-CC5E-46D5-993C-6F2D07B8A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BcBOA7 eQTL hotspot: putative targets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0BB5B8-EB7D-4622-BC7D-97A847108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" y="1551383"/>
            <a:ext cx="3090672" cy="576262"/>
          </a:xfrm>
        </p:spPr>
        <p:txBody>
          <a:bodyPr/>
          <a:lstStyle/>
          <a:p>
            <a:r>
              <a:rPr lang="en-US" dirty="0"/>
              <a:t>Botrytis genes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B6D6C7-B2B9-4BDA-BE6B-13EEF3ACEE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599" y="2127646"/>
            <a:ext cx="3090672" cy="3913718"/>
          </a:xfrm>
        </p:spPr>
        <p:txBody>
          <a:bodyPr/>
          <a:lstStyle/>
          <a:p>
            <a:r>
              <a:rPr lang="en-US" dirty="0"/>
              <a:t>13 linked</a:t>
            </a:r>
          </a:p>
          <a:p>
            <a:r>
              <a:rPr lang="en-US" dirty="0"/>
              <a:t>Bcin09g02390 (Bmp3): MAPK</a:t>
            </a:r>
          </a:p>
          <a:p>
            <a:r>
              <a:rPr lang="en-US" dirty="0"/>
              <a:t>Bcin15g01380: succinyl </a:t>
            </a:r>
            <a:r>
              <a:rPr lang="en-US" dirty="0" err="1"/>
              <a:t>coA</a:t>
            </a:r>
            <a:r>
              <a:rPr lang="en-US" dirty="0"/>
              <a:t> synthetase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846A3-E22C-455B-A6C1-109B3D735F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66640" y="1551383"/>
            <a:ext cx="3090672" cy="576262"/>
          </a:xfrm>
        </p:spPr>
        <p:txBody>
          <a:bodyPr/>
          <a:lstStyle/>
          <a:p>
            <a:r>
              <a:rPr lang="en-US" dirty="0"/>
              <a:t>Arabidopsis genes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22C54B-B661-41EB-BADE-7678060172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66640" y="2127646"/>
            <a:ext cx="3090672" cy="3913718"/>
          </a:xfrm>
        </p:spPr>
        <p:txBody>
          <a:bodyPr/>
          <a:lstStyle/>
          <a:p>
            <a:r>
              <a:rPr lang="en-US" dirty="0"/>
              <a:t>62 linked</a:t>
            </a:r>
          </a:p>
          <a:p>
            <a:r>
              <a:rPr lang="en-US" dirty="0"/>
              <a:t>AT3G43440.1: </a:t>
            </a:r>
            <a:r>
              <a:rPr lang="en-US" dirty="0" err="1"/>
              <a:t>jasmonate</a:t>
            </a:r>
            <a:r>
              <a:rPr lang="en-US" dirty="0"/>
              <a:t> </a:t>
            </a:r>
            <a:r>
              <a:rPr lang="en-US" dirty="0" err="1"/>
              <a:t>zim</a:t>
            </a:r>
            <a:r>
              <a:rPr lang="en-US" dirty="0"/>
              <a:t> domain protein 11</a:t>
            </a:r>
          </a:p>
          <a:p>
            <a:r>
              <a:rPr lang="en-US" dirty="0"/>
              <a:t>AT1G08010: zinc finger TF</a:t>
            </a:r>
          </a:p>
          <a:p>
            <a:r>
              <a:rPr lang="en-US" dirty="0"/>
              <a:t>AT5G59460.1 (SCL11): scarecrow like TF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600245-6BC3-4B3D-8AE5-85ADB14C3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091" y="6157470"/>
            <a:ext cx="1008185" cy="9560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DD1053-AEAC-48DB-A894-C521F684EA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60" y="6153150"/>
            <a:ext cx="971549" cy="98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302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D0B7F-AF68-4655-82BB-06D3EFE34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DCB94-2E08-4323-BAB7-112CFEFA1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590"/>
            <a:ext cx="6347714" cy="4697410"/>
          </a:xfrm>
        </p:spPr>
        <p:txBody>
          <a:bodyPr>
            <a:normAutofit/>
          </a:bodyPr>
          <a:lstStyle/>
          <a:p>
            <a:r>
              <a:rPr lang="en-US" sz="2000" dirty="0"/>
              <a:t>1000x permutation of random Botrytis phenotypes</a:t>
            </a:r>
          </a:p>
          <a:p>
            <a:r>
              <a:rPr lang="en-US" sz="2000" dirty="0"/>
              <a:t>5x permutation of random Arabidopsis phenotypes</a:t>
            </a:r>
          </a:p>
          <a:p>
            <a:endParaRPr lang="en-US" sz="2000" dirty="0"/>
          </a:p>
          <a:p>
            <a:r>
              <a:rPr lang="en-US" sz="2000" dirty="0"/>
              <a:t>Annotate genes and functions at eQTL hotspots</a:t>
            </a:r>
          </a:p>
          <a:p>
            <a:r>
              <a:rPr lang="en-US" sz="2000" dirty="0"/>
              <a:t>Assess eQTL overlap with phenotypic candidate genes</a:t>
            </a:r>
          </a:p>
          <a:p>
            <a:endParaRPr lang="en-US" sz="2000" dirty="0"/>
          </a:p>
          <a:p>
            <a:r>
              <a:rPr lang="en-US" sz="2000" dirty="0"/>
              <a:t>eQTL analysis on additional Arabidopsis genotypes</a:t>
            </a:r>
          </a:p>
          <a:p>
            <a:pPr lvl="1"/>
            <a:r>
              <a:rPr lang="en-US" sz="1800" dirty="0"/>
              <a:t>coi-1</a:t>
            </a:r>
          </a:p>
          <a:p>
            <a:pPr lvl="1"/>
            <a:r>
              <a:rPr lang="en-US" sz="1800" dirty="0"/>
              <a:t>npr-1</a:t>
            </a:r>
          </a:p>
        </p:txBody>
      </p:sp>
    </p:spTree>
    <p:extLst>
      <p:ext uri="{BB962C8B-B14F-4D97-AF65-F5344CB8AC3E}">
        <p14:creationId xmlns:p14="http://schemas.microsoft.com/office/powerpoint/2010/main" val="378508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CA119B-1A02-49E3-8D00-2A1A8AA96AA4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Thank you!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4CC583-C8CF-4CD9-9020-7CD850FBF7B9}"/>
              </a:ext>
            </a:extLst>
          </p:cNvPr>
          <p:cNvSpPr txBox="1">
            <a:spLocks/>
          </p:cNvSpPr>
          <p:nvPr/>
        </p:nvSpPr>
        <p:spPr>
          <a:xfrm>
            <a:off x="460374" y="1333499"/>
            <a:ext cx="4126865" cy="3601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3" charset="2"/>
              <a:buNone/>
            </a:pPr>
            <a:r>
              <a:rPr lang="en-US" sz="2000" dirty="0" err="1"/>
              <a:t>Kliebenstein</a:t>
            </a:r>
            <a:r>
              <a:rPr lang="en-US" sz="2000" dirty="0"/>
              <a:t> Lab</a:t>
            </a:r>
          </a:p>
          <a:p>
            <a:r>
              <a:rPr lang="en-US" sz="2000" dirty="0"/>
              <a:t>Dr. Susanna Atwell</a:t>
            </a:r>
          </a:p>
          <a:p>
            <a:r>
              <a:rPr lang="en-US" sz="2000" dirty="0"/>
              <a:t>Dr. Celine </a:t>
            </a:r>
            <a:r>
              <a:rPr lang="en-US" sz="2000" dirty="0" err="1"/>
              <a:t>Caseys</a:t>
            </a:r>
            <a:endParaRPr lang="en-US" sz="2000" dirty="0"/>
          </a:p>
          <a:p>
            <a:r>
              <a:rPr lang="en-US" sz="2000" dirty="0"/>
              <a:t>Dr. Ella Katz</a:t>
            </a:r>
          </a:p>
          <a:p>
            <a:r>
              <a:rPr lang="en-US" sz="2000" dirty="0"/>
              <a:t>Michelle Tang</a:t>
            </a:r>
          </a:p>
          <a:p>
            <a:endParaRPr lang="en-US" sz="2000" dirty="0"/>
          </a:p>
          <a:p>
            <a:pPr marL="0" indent="0">
              <a:buFont typeface="Wingdings 3" charset="2"/>
              <a:buNone/>
            </a:pPr>
            <a:endParaRPr lang="en-US" sz="2000" dirty="0"/>
          </a:p>
        </p:txBody>
      </p:sp>
      <p:sp>
        <p:nvSpPr>
          <p:cNvPr id="6" name="AutoShape 2" descr="data:image/jpeg;base64,/9j/4AAQSkZJRgABAQAAAQABAAD/2wCEAAkGBxQTEhUUERQVFhUWFxgYFxgVFBgXFxgaFRgcFxcYGBgeHiggGBonHRQXITEiJSkrLi4uGB8zODMsNygtLisBCgoKDg0OGxAQGywkHyQsLCwsLCwsLCwsLCwsLCwsLCwsLCwsLCwsLCwsLCwsLCwsLCwsLCwsLCwsLCwsLCwsLP/AABEIAJcBTgMBEQACEQEDEQH/xAAbAAEAAgMBAQAAAAAAAAAAAAAABQYBBAcDAv/EAEYQAAEDAgMDBwgHBwIHAQAAAAEAAgMEEQUSIQYxQRMiUWFxkdEHFBUyVIGhsSNCUlNyksEWJDM0YoKyk9IXJXOiwuHwY//EABoBAQACAwEAAAAAAAAAAAAAAAABAwIEBQb/xAAwEQACAgECBAUCBgMBAQAAAAAAAQIDEQQSBRMhMRRBUVJTIjIVMzRhcaEjQpGB8P/aAAwDAQACEQMRAD8A7igCAIAgCAIAgCAIAgCAIAgCAIAgCAIAgCAIAgCAIAgCAIAgCAIAgCAIAgCAIAgCAIAgCAIAgCAIAgCAIDF0B41VZHGM0j2MA4vcGjvKjJDkl3K3VeUTD2nK2flXdELHS/Fot8VG5Fbuiav7fl/8DD66Xr5HKP8AuKZ/YjneiPN+2Nf9TB5iP6pmNPdlKbn6EOyflEkth9qH1zZnSQciYpOTLc+c5gLuvzRYi9kUmzKqzeizrItCAIAgCAIAgCAIAgCAIAgCAIAgCAIAgCAIAgCAIAgCAIAgCAIAgCAIAgCAICubb7Sihp8wbnlkdkhZ9p53e4KGyu2zbEr+C7C8r+84w/l5Xc7k3H6KIb7WvY2Hu7d6jGe5VGrP1TLLXVVNRU/KxxMy80RMha0co5+kbGW0u4kLLoWvbBdjbocU5WaWNjDkiOV0hItylg4sDeNmuBJ67ISpZNnE6sQxSSu0EbHPPY0E/ooJk8Jsq/kppS2gbI4c6d8kx/vdp8AFESulfTkuSyLggCAIAgCAIAgCAIAgCAIAgCAIAgCAIAgCAIAgCAIAgCAIAgCAIAgCAqO2m3cFBzCDJMRcRtIGUcC8/VHxKxcsFNt6h08ysQYpj9Xz4Y46dh9UOa0XH94Lj3BQnJlKldPquh6DanE8Pew4pGySB7g0yx5bsv8AhsD02IHbwU9fMnmWQf1m/toAcVwl79YS6QAndnIBZ3kMt2KJL6kzK374smPKNKRR5LlrZpoYZHDS0csjWSa8OaSPespdiy3saW2mWmloJntPmlO9weGi4jJZkikcB9Uaj3rFmNv0tN9iG2VxqCaere6oEVM6blmwykRveSxt5HXN+SOQENG8jXoUpowrkm2/IkvKNiwloI4qcm9bIyJhsQS0u5zrHXKQBr0OSXVGV0sxSXmXXD6QRRRxNFmxsawdjQAPksl0LorCSNlDIIAgCAIAgCAIAgCAIAgCAIAgCAIAgCAIAgCAIAgCAIAgCAIAgCAICC2zx8UVLJMbZgMsYP1nu0aOzieoKJPCK7bNkclW8mmyYy+f1gL6mcl4z2OQE6Ot9oix6hYdKxjH1Kaa8/XImsTo8TmncI54KanHqljTLK7rdmADfcsupbJWN9OiKDtrWV8jxhU/JzPkex8crG5SWa+s0GwtYknTQdaxeexrWym3sZ0zGtmo6mkFM8kZGsyPHrMfGLNeOvRZYNqVe6OCqYiMUMD6Opo46xrm5BNHMI7jg54O5w0NxbUKHkplzNu3GSDpsIxCspBM6YTvp5cnmjxZjuQNnNksec82BF1HcwjGckm/LyLYzGoahzA7DJ3TtsLSU7Q1nD+K7m5Qsi6LT6NGv/OY4Lax4fGezlZfAW/Kncx+6z+DoCk2TKAIAgCAIAgCAIAgCAIAgCAIAgCAIAgCAIAgCAIAgCAIAgCAIAgCAw4oDkG0dQcXxSKlhN6andeRw9U2I5Q9e7IOslYZy8GlP/LZjyRe8XGIOfyVGIYImgfSyc9x03MjGgA6SVk8mw1N9EVmfbOspJXUlUyKaocB5vI1wjjfmNhyoJ5lrdpUZK3bKL2s8J8JqMPqKerfUCaepmbFO0sFiH8Ij6zQ0fJQlgxcXBqTfc6iszbNPFcUhp2Z6iRkbL2u82F+gdKhsxlJR7ldqMDkdKazDKljOWAMjXN5SCWwsHgAiz7DeN6jBhty8wZsY3jklDRyT1bonSDRgia5gc46NHOcSddT1AoxKThHLNbyZYI6ClMk1+XqXGaS++79Wg+437XFTEimLSy/Mt6ktMoSEAQBAEAQBAEAQBAEAQBAEAQBAEAQBAEAQBAEAQBAEAQBAEAQGEByfyl7QVbaltG6RtNTy2+mAcS5h0dc8LHQgcCNVhN9TTuslu2+Retkdm4KKAMp7OzAF0mhMhtobjh0AaLJI2KoKK6GMWoquUvtVNpoQDYxMDpd29z381g36BvvCNESUvUq2z2FwSYRLLLT8s+RsuZ9nSSz8m5zY5Gl13c6wc0DdfRQkVqK2Zayz5x/E2UVNROqxy1dFGOTizX+kc0MMjhvNtQDxN7KGxOaglnuRr8axejMVXXODqaR4EkVmjk2u3XAF2G3Wd1iibK1KyLUpdiWrqaPFMWdFLz6ajia4tuQ10kwDhu/pPwU9yzpZP8AY+58MrMLLjh0fnNK8k8g5xzwuOpLDvLT0dKj7ewcZV/b2PDCtn6zEKllTijeThi1ipuk8C4dG7fqbDcN7GSIwlN5mXvEKuSPVkXKNtrZwBHuI171TqLp19VHKN6EFLpnBC/toz7p/e1cr8ch7H/02fBP1JrD6ySSxdCWNI3ucCerQLqUXTsSbjhGtOKj0yb62SoicTxd0Ny6F5YPrNLSOq43haGp1joWXB4L66VPzPjDcafNYsgcGX9ZzgB7ulRptbO/qoPAspUO7JSonaxpc9wa0bySt2dka47pPCKlFyeEVys2xYDaJhd1k5R7hqSuPdxqCe2tZNuOjbWZM+4MWrHi7aYW6yR8yFlDWauazGBi6qo95HzLtFPEfp6YgdIOnfYj4qJ8SuqeLKyVp4SX0yJvC8QbOzOy4F7WO8ELpabUR1EN8TXsrcHhkXi20wglMZjLrAG+YDeOiy0dVxVaezZtyX1aZ2Rzk0/21H3J/OPBa347H2f2WeCfqfce2bD60Tx2OB8FMeOQz1iYvRSXmTOHY1DNox3O+y7R3dxXSo11N32vqUTpnDuiRC3SowUYKvPti1rnNERcASL5xrbjuXDs43GEnHbnH7m5HROSzk8/21H3J/OPBVrjsfaT4KXqTlXiWSDlmtzjKHWBtoevqXUs1W2jnRWTWjXme1kH+2g+5P5x4Ll/jq9n9m14F+pL4FjQqQ6zcpaRoSDoeK6Gh1y1KeFjBrW1Os3MSqxFE6Qi4aL23X4AfFbF9yprc2Ywhvkoorn7aD7k/nHguOuOx84f2bngX6m1TbT545JOSIEYbfn7y42tu962K+K765WKHRFT02JKOTV/bUfcn848Fr/jsfZ/ZZ4F+pMYHi4qWucGZcptqb8Lrp6LWLUxcksGvdVy3hmxiOJRwtzSOt0DiewK3UaquhZmzCuuU30K5PtprzItOlzrfAArjWccWfoibi0Tfdn3TbZi/wBJFbra6/wICyr45F/dEh6N+TLJQ1jJWB8Zu0/PiO1dmm6N0d0Gac4uLwzYVxiEBC7WbNxV0BilFjvY8esx3SOrgRxChrJXZWprDOZ4dj1bgjxT1jDLTXsxw3Af/m4/4OtZY5aNSM50vEuxa6rbTC6yHJLUFjCQXxuzRucAb5HW3tPEA67lO9F7urkurIvHPKnCxohw6MyP0aw5CGDgA1nrPPUAFG4wlqFjEDY2E2Ll5Xz7EiX1DjdjXG+TT1nDdm1Nm7m9u6cZJpqed0+5cNrMMFRRzwne6N2XqcBmafzALJl1kd0WineRGkPms077l0slrneRG3KL+8uWEUU6WP05OkWWZtCyA86kc134T8lXavof8Ex+5HJ14LP1Z/c7h1imHMb+EfJe9q+xfwcOXdnorCCH2tH7rJ/b/m1c7in6aRfpvzEY2U/lWf3fMpwt40yyNSv8jKltDipnkNj9G0kNHZoXdq87xHWSvsa8kb+nqUI58yY2NwlpHLPF9bMB4W0J710+EaOLXNkv4KNXc87UW6y9B27GgfMkYIIIuDvBWM4qSwyU8dUQuzMPJ8vF9iS4/C4XaVz+H1urfD0ZdfLdhla2w/mnfhb8lweL/qWb+kf+PBCrlmz0BFt+naspRce5CwzLXEag2I1BGhHYkZuMt0SJLPRl/wBlsXM0ZD/XZa/WDuK9fwzVu+vEu6OVqKtkunY3cbrOSge/iBp2nQLY1l3KplIrqjumkcxXh8vJ2V6BCS8bJTCWmdE7XLdpH9Lhp8yF6jhc1dp3W/4OZqY7LMoplVAWPcw72kjuXnLq3XY4vyOjCW6KkTWxdRlqMvB7SPe3Ufqujwa3bft9TW1kMwz6EztxUWhaz7bvg3X52XT41btpUfU19HHM8lHXll3On0yW4UfJ4a645zwHH3kW+Fl6Lk8vh7/fqc7duvKkvOI6KWC5bCutFKTwd/4r0vBZbapP0OdrF9aKxilcZpHPd080dDeAXE1eoldY2zcqrUI4PrCcKfUOcI8oygElxIGu7cD0KdLpJ6mTjAWWqtZkeuI4FNCLuaC3pYbj36XCtu4dqKu6MYamE+xfMHo+ShYziBr2nU/Feq0lCqqUTmWy3TbN0LaKjKEmCgPOop2vaWvaHNO8OAIPaCowQ0n3KvVeTfDnm5pw3qZJIwdzXAKNqKnp635Erg2zFLS608DGH7Vru/MblSkjONcY9kS6kzPOp9R34T8kIfZlH8i816At+zNIO+zv1WMSjTvMS+rI2AgPOo9V34T8lhZ9j/gLujky8AvuO75HWKf1W/hHyXvqvsX8HDl3Z6KwgiNrf5WT+3/Nq53FP00i7T/mI0MOmyYcXDeGPt2kkD5rV089mg3fsW2RzfgpPBeXOkkdOwSLLBEB9hvx1XudHFRoijjWyzNm+torMIDGUb+KjHmDn+2H8078LfkvI8X/AFL/AIR1dJ+WQrd493zXNi+qL5djp+J4eyaMtcBu0PEHpBXtb9NC2rDXkceubhLJzFzbG3Rp3LxU47ZNHaUsrJN7Gy2qAODmkd1iPkunwezbfj1NTVr6Mknt3VaRxDic592g+Z7lvccuwo1oq0UMtyKjGy5AHEgd+i89XHdJI35Swmzfx+m5Od7Ru0I7CB/7W1rqlXc4or0890Mm5shV5JwDukGX3jUfqtng9+y/a/Mr1UN0MntttR5ZRINzxr+Juny+St4zRtt5i8zDSWZjtISgqOTkY/7LgT2X1+F1zNLZy7Yy/c2bFui0TG2lTmnDQdGNHe7U/Cy3+MXb7kl5Io0kMRyRWF0nKysZ0uF+wau+C0tHTzblEvultg2XnadtqWS3QPmF6niS26VpHLoebEc8XjDrlv2LZmhmb0m3e1ej4PHdRNf/AHY5+reJplRewtJB0IJBHWN68/ZHbJxfkb0XlZPWjrHxOzRuLT1fqOKsovnS90HgShGaxInaLa6Vp+la1zekDK7wK6lPGrF0sWUas9HHH0lxoatsrA9hu0//ABB616Om6Nsd0Tnyi4vDPcK1GJlSAgCAIAgCA8qn1HfhPyUES7M515DD+61H/XP+DVjA1tL2f8nSlmbQQHnUeq78J+Sws+x/wSu6OTFeAf3HcXY6vSm7Gn+kfJe9radaf7HDksSZ6q0gh9rj+6yf2/5tXO4q0tNLJfplm1GhRwl2GuA3ljyPcSR8lqUxcuHtfsWSeNRkpS8wdNs6Xs9Pnp4j/SAe1uh+S9voLFZRFnGujtmySW4VGEB88oL2vra9urpWO5ZwCgbYfzTvwt+S8lxf9S/4R1dJ+WQo8PmubD7kbEux0rE8XjiYSXAuto0HUlez1GsrqqznyOPCuUn2OauNzc8de9eMnLdJv1OxHosE5sZFepv9lriffounweGb93oaureIYNTaKq5SokdwByjsbp87rX4jbzNRJlunhtrRrYfM1krHOBLWuBIHV/7VGmmoWqUjOyLlFpG5tDiLJ5A9gI5tjfqOnzWzxDUwvsUolWnrcItMjYpC1wcN7SCO0G4WlXNwmpLyZe0pRwXzH4hUUmdupAEjbdQ1Hddes10FqNLuXl1OXS+XZhlAXkuqeTq4PuWUuJc43PgLfopnNyeWEsFo2Go7l8p4c1vbvd+gXe4JRluxmjrLP9Sb2q/lZOwf5BdPif6aRq6f8xHOl4w7LLlsH/Dk/GP8QvTcC/Lk/wBzm6370bGI4VT1L3ZX5ZW6Oy/+TePardRpNPqpPa8SMIWzrXXsQWI7LSRMc8Oa8NBJ4GwXL1HCLK4uSeUjZhq4yeMEEuQbeS4bByHLI3gCCO0jX5L0nBJtxkjn61LKLYF3zRCAwSgPjlm9I7wmSMozyzekd4QZQ5ZvSO8IMocq3pHeEGUeVTK3I7UeqeI6FBEmsHOvIe8CnqQSB9Px0+o1Yw8zX03RP+TpXKt6R3hZmzlGWuuhPcw8X06VjJZTQXfJy/E6J0MjmOFrE2PSOBC8NqqJU2OLO1TNTjlFw2Wxpr42xvID2i2ptmA3EdfUvR8N1sJ1qEnho5+oplGWUWAvA1uLdq6rnHHdGrhlU2jr/OHNp4Odc3cRqNN2vQN91wuIahalqmrr16s3aYctb5FkoqURxNjG5rQ3ttvXZppUKlX+xqyluluKDj+EOgedPoyeaeA/pPQV5TX6GVE8pdDp0XRml6m7snjQiJjkNmONwTuaevqK2eFa1VPlz7FeqpcnuReGSAi4II6QvTxmpLMWc1ppnlVVbIwXSODQOkrCy6Fcd0mZRi5dEiKwCo5aSabgSGMv0NuT3krS0NnPnK3y7ItujsSiVrbD+ad+FvyXB4v+pZvaXHKIVczJsGEcm+4R9MYXEBoJJ3AakrKEJTltihJqPVl1oaPzOlke7+I4XPUdzW/Femop8FpZSl9zOdOfOtSXYpJK8uzpYwbVFhssoJiYXW0OoG/tK2KdLbcs1rOCud0Yd2etVg08bS98ZDRvNxprbpWdmgvrjulHoYK+EnhM0FqI2EXjYuqzwGM/UJH9rtR+oXqeEWqynlvyOXq47Z7io4rSclK9nQdOw6j4H4Lz2rp5N0om9VPfBM1VrpNvCLW/M6XgVHyUDG8bXd2nUr2+ip5VEYnGunum2eG1Z/dZPd/kFXxP9NIy0/5iOdrxh12y2bI1Ijp53nc11/8At0XoOFT5ennI0NVHdYkVfzh2YvzEOJJuDY3JudQuI7pb3OLw2buyO1I2psZncwsdK4tIsRpqOs2ur5a7USjtcuhXGiCecGgtRJvoi6TXmdB2Uw4wxXeLOebkdA4Beu4XpXTV17s5Ops3S6E2F1DXMoDXr6cyRuY17oy4EZ22zNvxFxa6GMllHPj5HqY6meoJO8ktufgsXHJQ9LFj/g7S/fT97f8AamxEeFgZ/wCD1L99P3t/2ptQ8LAz/wAHqT72f8zf9qbEPCwPmXyRUgaSJZ9AT6zeGvQo2JB6WOCp+TjYqCvjmdM6RpjkDRkIAsW31uN6xgk8lNNClnJcP+EFH95P+Zv+1Z7EXeFgW3ZrAm0cXJMkkewG7RIQS2+8AgDTtUpYNiEFFEjV1LIxd7g0brnpWFlsa1mRZFN9ERddWUcwtI+M+/Udh3haN9mkuWJtFsI2weYpkHNhFGfVqbdRIK5ctFo31jZg2VfdjrEzHhlJufVFw6M1gs46bTf7WZ/9MeZZ5RJqgqaOEWifGOk3uT2ldCizR0LEGimcbpvqmbXpyn+9Z3rY8dR7kV8mz0PmXF6ZwIdJGQd4J0WE9VppLEpJkquxdUiDqsOoHatmDPwuuO47lzLdJoZPKlj/ANNqFt68snjFQQN0bWkDoDrLCOnph9tzSJlZY+8D3joaK95JzIf6pPBXKnRvrKef/THfdjCjgmafE6WNuVkkbWjgCuhXqdNWtsWkjXlXZLq0ReJQUczzI+exIA0cLae5aWop0d898p/2XVyugsJGqcKofaD+ZvgtfwWh9/8AZZz7vQy3C6HjOT/ePBPB6D3/ANkO6/0JSgmoof4b4wenNc95W9RLR1fY0UzV0++TOK1VLOzI6cAXvzXDWynVWae+G1zIqjZB5SIn0VQ+0H8zfBc96LQ+/wDsv513oSmET0lO0tZM03NyS4X3W/Rb+lnpdMmoS7lNqssfVGxWYnTSMcx0rLOFjr0q67U6eyDhKS6mEa7IvKRBeiqH2g/mb4LleC0Pv/s2uff6G9hLaSBxcyovcWILhbfccP8A662tJHS6eW6Myq2Vtiw0YxWOjneHunANrc1w1t7lGqr0moluchXK6tYSNaHDqFrg7l72INi5ttOnRUw0mihJNT/szlbc1jBP+m6f71neustbQl0kjW5Nnoa2I19NNGY3TNANtztdDf8ARU336a6DhKRlCu2LykQ3oqh9oP5m+C5ngtD7zZ593oSWFyUkDXNbM1wcbnMQeFuhbumekog4KWUyixWzeWjVq6OgfqJGsP8AS6w7tyot0+gm++P/AEsjO+PkaXoikv8AzWn9q1vA6T5DPn3ehJ4dHQwnM2Rjnfac6593ALd09ehpeYvLKbHdPyJ6kq2SC8bg4A20O5dWu2FizFmvKLj3PdWmJlAEAQBAYKAiNo9paeijz1D8v2WjV7vwt49u4KG8GE7FBdSgybUYrX38wpxBAQfpJALkdOZ2m77IPascs1nbZP7V0PvyFu+jqh0SM/xI/RRAnS5w8+p1IKzJtmUBqYlTxvYeWALG845jYC3EquymFq2yWSYzcHlFdFRhP3tN/qjxVD4TT7DPxcvcSFJhdFKM0QjeOljsw+BWEuF6dd4krUza6M+YMOoXvfGwRuez12h13N/EL6KXwyhLOweJn2ybP7PU33Tfj4rH8N03tJ8RZ6njWYVRRNL5WxsYN7nOsBfdqSpXC9O+0A9RYvM+qfBaR7Q9jGOa4Xa5puCDxBvqFD4Zp13iR4ifqeM1BQtkbE7khI7VrC6zndgvc7j3KfwrTtZ2DxM15mxLgVK0Fzo2gAEkkkAAbydUXDdP22k+Is9TTNPh3JCa8PJE2EmfmE7rZr24KfwqjONhHip4zk1vOMK+9pv9UeKn8Ip9hHi5e42aCmw+YlsJhkIFyGPzEDdc2Kh8KoXeBK1U32Zvfs9TfdD4+KxfDdN7TJaiz1IuvdhcLsk0kDHfZdIAe66sXCaGukDB6yS7yN6kwmjlaHxNje07nMdmHeCsHwzTrvAyWpskujMVmFUcTS6VsbGji92Ud5KlcM076KBHiZruzToDhkzskL4JHfZZICe66l8KpS6wIWrl5SNytwuihZnmbGxgsC57soudBqSsVwzTt4UDLxFi65Pmpw6hjjEsgjbGbWe51mnN6ut7aouF6dvGwh6ifqaPnGFfe03+qPFZ/hNPsI8XL3G5RUVBM1zoeSka31ix+YDS+pB00WD4XRF/YStTPyZ9UGH0Mzc0IjkaDa7HZhffbQp+GUR7wC1M35ipw6hjcxkgja55sxrnWLjus0X13hFwvTvrsHibPU934DSgEujaAN5JIA7dVH4Zp3/qS9RYuuSJbU4SX5BLTZr2tyovfvVn4RSuuww8ZL3ErJglI1pc6NgaBcuJNgAL3vfcsPwzTv8A1M/EWd8kX5xhP3tN/qjxWf4RT7DHxcvcbFDBh0zssJhkcBezH5jbpsDuWMuFULvAlaqcvM+sSpcPpwDOYYgd2d+W/eUjwqiXaAeqmu7MYbTYfUX5Awy235H5rdxUS4Vp13gFqpvtImqGhjiBEbQ0E3IC2KaIUrEEYznKXc2lcYBAEAQBAQu1eKywRDzeF00zzljYAcoP2nu3NaB0qGYTbS6Fd2f2CvJ51ib/ADipdrlOsUfQA3jbu6lCWe5VCn/aXVlxrZWRxOLnNY0NOpIaBp3LItlhI4b5O8IrKgzmiquQyOaXDUh+bNYkbj6vFVJM0Koyk3tZeMH2qrKWpZS4qxtpCGx1DNGucfVB4G+7gQeBvdZZZswnJS2yOiLM2SN2n/k6n/oyf4FZQ+5GM/tZybYEYN5lH595ty935uU9a2Y5b+6y27ebu+k169jj1NvYvkPTb/Rd/NORPK5c3JZuq/Xlt/dbRY2fl/X3EPv6EzsMP+c4t2x/MrG1/wCKJnD72dHWsXnNPKCTX19LhjCeTB5apI4NHqjuv73NWzT9EXNmvb9Utp7+SyudC+owyY8+leTHf60TjfTvB7HjoUaiO5Ka8yanjMWQPlOwp9Vi8EULskpp8zHbucwvc3XhqN6soko1tswsTc8IseAbWeeUFTHOMlVDFI2ZhFjcNIzgdBtr0G6rnXtmmuxnCeYtPufPkxwqGpwaCOojbIzM85XDS4kdYpfJxsbRNSTgV/a/ZqkixbDoY4I2xSk8owDmu53FWV2SdcnkwnCO9HS8I2bpaVznU0EcTnCziwWJAN7H3rWlOUu7L1FI3cRY8xSCI2eWODD0OIOU96xWM9SZLKOKbMVFBRsMWL0UjajM7PLNEZA650sezov0rdlGcvsfQ1Y7V0ki5+T3DqVtTPPh1U11NIBenAddjuDiHG4+tvHHqVNzljEl1LK0k8oicLom4titW6ru+CjcGRQ3IZfM5uYjj/DcT2hZyfLrWO7IWJzeSxbT+TilnitTsZTTNILJYm5SCOkNtfRVRukn16mbri+xoeVmB7cFcyV/KPaYA59suYh7dbXNtyyoadnQi3Kga3lHb/yCL8FL8mqafzf+kWdIEVQ4vs6I2CSFheGNDvoJDzrDNrbpus5RubfUxjKvBd9lXUL6SaTDWNZE7OHWY5l3NbY3B13WColu3LcWLbt6HJfJ/XT4fDHXgF9JI8w1DAPVy2yvt067/dxC27oxm9vmUQbj9XkXjb2oZLX4NJG4OY6RzmuGoILo7EKmpNRkmZ2PMlgzt+59ZiVJhuZzYHNMswabF4GY2J6LMt2uvwSlKMHPzMrHmSiWSo8n+HuiMXmsbRlsHNbZ4682+/aqlbLOcmXKjg0qTApaPCqmCWflssU2Q5SC1paebqTeyncpTTRG1xic92MxLBWUkba+NrqgF+YmF7jYvOXUC3q2WxbGzd9LKqpQUep0DYWpwqWWR2GxtbIxozkROYcrjoLu36ha9isS+pl1bg/tKhjEcdNilTNi1LJPDJbkJA3lI2NHAjdusLdR6VfHrWlB4fmVvClmS6G9h1NhtVWU8+FVEdNLG674uTczlW3F2hhsLkZhpfeNNFg98YtSQSjKS2nWAtU2TKAIAgCAIDBQFW2v2rdTObBTQunqpBdkbQcrRe2Z5G4aHu4BQ2VWWOPZZK7LsDU1n0uKVbybXEMNgxnG1zp3C/WVjtZU6ZSWZsqXk12rhoHVAmZKWyObZzGhwaGZhztf6uHQsYPBRRYoNo7JhWJ01bFnhcyVl9RYGx32c07j2qw3oyjPsSqkzI3aVpNJUAAkmGSwAuTzDoAsofcjGaymUjyX7L00mHxuqaOJ0uZ9zNA3PbMbXzNvuV11r39GVV1rb1R0CioYoW5YY2Rt+yxgaO4Ba8m33LkkuxyqixzzDFcRklp6l7ZXNDTFC545upN91tVtuO+uKTRQsqbeC24Vt/FO5zRTVbMsb5CZIC1pDBcgHi48AqZUteZap58iqbG7G+kBPXVxnjkmlcWNa50Tms6DxtuA6mhXWW7UoxKY15bbPnaXZo4TUUtbRieVofknaS6V5a4dQvbKCO0NUws5kXGQde2SaJjFWOfj9FI1rzGac87I7KLiQ2JtYHUadarjhVNGbX+TJ5eUzZeRpNfQXEwaWTMY2/KxuGUnKPWcAd3EAcQFnRYvtl2MbYdMxJnySQuZhkLXtc0gyaOBafXNtDqqr3mbM6liJE7b073Yzhbmse5rSczg0lred9YgWHvWVTSqkiJpuaZ0da5caWNQyvgkbA/k5XMIjfYHK62h1BG9TFpPqRLLXQ55hm3b4IuQxakqTKzml/I52SDp0AF+y4Ww6svMJFKk8Ykjz2IoHTYo+tp6V9JSiMtyuZyfKuP1gzdbjcaadZWVrxWot5ZEU3POOh6VcU+E4hPUsgkno6sgyCFpc+J173LRwu55voLOtvGsJq2Ci31Q6wnlI9Md28mq4zBhVPUmaTTlHRmMRDicx0B6zYDr3KIVRi8yawTKcn0SNjyk0E4wTkpHPnmBhzua27nuDwXENaN3u4KKZLmZ8ibE3A8/KHTPdgUTGse5+Wm5rWkuFg2/NAvopp/N/wCkWdYGMO8oNOyKNjqGsJaxrT+6G12gA27lLpbbe5f9EWkuxYsC2kjrIp+SgnhyNNxLFyebM0+r07vkqXBxksss3ZTK/wCSDCw7CXQ1MRyvkkDmSNLbghvAi/v6lbfP/JuiYVx+l5Km/Z2ppMTo6d3KS00c/KQPyFwayRwzNc4aAjJqD28VcrIyg35lWxqa9C5+UHB6hlVTYlRxmV9PdskTfWew39W282c4W13joVFM1tcH5ltkeqkj5m8qLCy0VHWOnIsIjC4c47gSL6X6Aio690Ha8dj3wejrhhdSa97nzSxyubGbExgtNmCwuT1a2uAkpQ3raFnb1KzsHtdHR0UcE9HVukaXkltKSOe8uGptwIVltbnLKa/6YV9I9UXTZvbGGpm5KOlqYiWl2aWDk283hfp13KidbS6sui16EAdo6zD6mdmIRT1NNI/NDLHEHBjdbNcGgDdbeb3B33VmyM45i8Mr3ST6ohcbLcUqaf0dRSQvZK18lU6HkgGg7r/WN9dTfTTirIPZF7nkxl1awjs60jZCAIAgCAIDCAxZAUza3bTknmlo4nVFSWnM1o5kYtveemx3d9lDZr2XY6R6srHkLjB88zAHWLeL/eXWMMFWlw85ReKDZJlPWOqaZxjbI0iWED6N54Ob9hwPRpqVlg2Y1qMsosiksI7Ga2SINMURkJNiBfTTetTV3WVRThHJZVCMn9TwRfpyp9kd3nwWj4/VfEXcir3D07U+yO7z4J4/U/ETyKvcPTtT7I7vPgp8fqfiHIq94OO1Psju8+CeP1PxDkV+8enan2R3efBR4/U/EORV7x6dqfZHd58E8fqfiHIq949O1Psju8+CeP1PxDkVe8enan2R3efBPH6n4hyKvePTtT7I7vPgnj9T8Q5FXvHp2p9kd3nwTx+p+Icir3j07U+yO7z4J+Ian4iORX7h6dqfZHd58E8fqfiJ5FXvHp2p9kd3nwTx+p+Icir3j07U+yO7z4KPH6r4hyKvePTtT7I7vPgnj9T8Q5FXvHp2p9kd3nwU+P1PxDkVe8enan2R3efBPH6n4hyKvePTtT7I7vPgnj9T8Q5FXvHp2p9kd3nwTx+p+Iciv3g47U+yO7z4J4/U/EORV7x6dqfZHd58E8fqfiHIq95j07U+yO7z4J4/U/EORV7x6dqfZHd58E8fqfiHIq95n07U+yO7z4J+Ian4h4er3j07U+yO7z4KPH6n4hyK/ePTtT7I7vPgp8fqfiHIr949O1Psju8+CeP1PxDkVe8enan2R3efBPH6n4hyKvePTtT7I74+Cjx+p+Icir3kvhNU+RmaSMxuuRlPVxXS09k7IZmsM17IqLwmboWwYGUAQBAEAQBAV/ANmY6Rs5aS+Sd75JJHes4uJIH4Rm3dpUYwVRgo5OXeS/APOX1eWaaCSJ0eR8L8u8yes3c8c0aFVpZNWiOZSOmbL1Fa174K5oeWi8dQwWZK29rOH1ZB0cVYsm3By7MsqksMWQCyjAMqcAIAgCYATACYATACYATACYATACAIAmAEwAmAEwAmAEwAmAEwAmAEAUYATACnACYAUYBiykGUAQBAEAQBAEB8kIGij7D4F5nX18bS4seIJGlwt65mJaDuNvBYpGvVDZNl5WRsGUAQBAEAQBAEAQBAEAQBAEAQBAEAQBAEAQBAEAQBAEAQBAEAQBAEAQBAEAQBAEAQBACgPnKgPpAEAQBAEAQBAEAQBAEAQBAEAQBAEAQBAEAQBAEAQBAEAQBAEAQBAEAQBAf/2Q==">
            <a:extLst>
              <a:ext uri="{FF2B5EF4-FFF2-40B4-BE49-F238E27FC236}">
                <a16:creationId xmlns:a16="http://schemas.microsoft.com/office/drawing/2014/main" id="{68BD9925-FB0D-4F81-A782-88C4B966B6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data:image/jpeg;base64,/9j/4AAQSkZJRgABAQAAAQABAAD/2wCEAAkGBxQTEhUUERQVFhUWFxgYFxgVFBgXFxgaFRgcFxcYGBgeHiggGBonHRQXITEiJSkrLi4uGB8zODMsNygtLisBCgoKDg0OGxAQGywkHyQsLCwsLCwsLCwsLCwsLCwsLCwsLCwsLCwsLCwsLCwsLCwsLCwsLCwsLCwsLCwsLCwsLP/AABEIAJcBTgMBEQACEQEDEQH/xAAbAAEAAgMBAQAAAAAAAAAAAAAABQYBBAcDAv/EAEYQAAEDAgMDBwgHBwIHAQAAAAEAAgMEEQUSIQYxQRMiUWFxkdEHFBUyVIGhsSNCUlNyksEWJDM0YoKyk9IXJXOiwuHwY//EABoBAQACAwEAAAAAAAAAAAAAAAABAwIEBQb/xAAwEQACAgECBAUCBgMBAQAAAAAAAQIDEQQSBRMhMRRBUVJTIjIVMzRhcaEjQpGB8P/aAAwDAQACEQMRAD8A7igCAIAgCAIAgCAIAgCAIAgCAIAgCAIAgCAIAgCAIAgCAIAgCAIAgCAIAgCAIAgCAIAgCAIAgCAIAgCAIDF0B41VZHGM0j2MA4vcGjvKjJDkl3K3VeUTD2nK2flXdELHS/Fot8VG5Fbuiav7fl/8DD66Xr5HKP8AuKZ/YjneiPN+2Nf9TB5iP6pmNPdlKbn6EOyflEkth9qH1zZnSQciYpOTLc+c5gLuvzRYi9kUmzKqzeizrItCAIAgCAIAgCAIAgCAIAgCAIAgCAIAgCAIAgCAIAgCAIAgCAIAgCAIAgCAICubb7Sihp8wbnlkdkhZ9p53e4KGyu2zbEr+C7C8r+84w/l5Xc7k3H6KIb7WvY2Hu7d6jGe5VGrP1TLLXVVNRU/KxxMy80RMha0co5+kbGW0u4kLLoWvbBdjbocU5WaWNjDkiOV0hItylg4sDeNmuBJ67ISpZNnE6sQxSSu0EbHPPY0E/ooJk8Jsq/kppS2gbI4c6d8kx/vdp8AFESulfTkuSyLggCAIAgCAIAgCAIAgCAIAgCAIAgCAIAgCAIAgCAIAgCAIAgCAIAgCAqO2m3cFBzCDJMRcRtIGUcC8/VHxKxcsFNt6h08ysQYpj9Xz4Y46dh9UOa0XH94Lj3BQnJlKldPquh6DanE8Pew4pGySB7g0yx5bsv8AhsD02IHbwU9fMnmWQf1m/toAcVwl79YS6QAndnIBZ3kMt2KJL6kzK374smPKNKRR5LlrZpoYZHDS0csjWSa8OaSPespdiy3saW2mWmloJntPmlO9weGi4jJZkikcB9Uaj3rFmNv0tN9iG2VxqCaere6oEVM6blmwykRveSxt5HXN+SOQENG8jXoUpowrkm2/IkvKNiwloI4qcm9bIyJhsQS0u5zrHXKQBr0OSXVGV0sxSXmXXD6QRRRxNFmxsawdjQAPksl0LorCSNlDIIAgCAIAgCAIAgCAIAgCAIAgCAIAgCAIAgCAIAgCAIAgCAIAgCAICC2zx8UVLJMbZgMsYP1nu0aOzieoKJPCK7bNkclW8mmyYy+f1gL6mcl4z2OQE6Ot9oix6hYdKxjH1Kaa8/XImsTo8TmncI54KanHqljTLK7rdmADfcsupbJWN9OiKDtrWV8jxhU/JzPkex8crG5SWa+s0GwtYknTQdaxeexrWym3sZ0zGtmo6mkFM8kZGsyPHrMfGLNeOvRZYNqVe6OCqYiMUMD6Opo46xrm5BNHMI7jg54O5w0NxbUKHkplzNu3GSDpsIxCspBM6YTvp5cnmjxZjuQNnNksec82BF1HcwjGckm/LyLYzGoahzA7DJ3TtsLSU7Q1nD+K7m5Qsi6LT6NGv/OY4Lax4fGezlZfAW/Kncx+6z+DoCk2TKAIAgCAIAgCAIAgCAIAgCAIAgCAIAgCAIAgCAIAgCAIAgCAIAgCAw4oDkG0dQcXxSKlhN6andeRw9U2I5Q9e7IOslYZy8GlP/LZjyRe8XGIOfyVGIYImgfSyc9x03MjGgA6SVk8mw1N9EVmfbOspJXUlUyKaocB5vI1wjjfmNhyoJ5lrdpUZK3bKL2s8J8JqMPqKerfUCaepmbFO0sFiH8Ij6zQ0fJQlgxcXBqTfc6iszbNPFcUhp2Z6iRkbL2u82F+gdKhsxlJR7ldqMDkdKazDKljOWAMjXN5SCWwsHgAiz7DeN6jBhty8wZsY3jklDRyT1bonSDRgia5gc46NHOcSddT1AoxKThHLNbyZYI6ClMk1+XqXGaS++79Wg+437XFTEimLSy/Mt6ktMoSEAQBAEAQBAEAQBAEAQBAEAQBAEAQBAEAQBAEAQBAEAQBAEAQGEByfyl7QVbaltG6RtNTy2+mAcS5h0dc8LHQgcCNVhN9TTuslu2+Retkdm4KKAMp7OzAF0mhMhtobjh0AaLJI2KoKK6GMWoquUvtVNpoQDYxMDpd29z381g36BvvCNESUvUq2z2FwSYRLLLT8s+RsuZ9nSSz8m5zY5Gl13c6wc0DdfRQkVqK2Zayz5x/E2UVNROqxy1dFGOTizX+kc0MMjhvNtQDxN7KGxOaglnuRr8axejMVXXODqaR4EkVmjk2u3XAF2G3Wd1iibK1KyLUpdiWrqaPFMWdFLz6ajia4tuQ10kwDhu/pPwU9yzpZP8AY+58MrMLLjh0fnNK8k8g5xzwuOpLDvLT0dKj7ewcZV/b2PDCtn6zEKllTijeThi1ipuk8C4dG7fqbDcN7GSIwlN5mXvEKuSPVkXKNtrZwBHuI171TqLp19VHKN6EFLpnBC/toz7p/e1cr8ch7H/02fBP1JrD6ySSxdCWNI3ucCerQLqUXTsSbjhGtOKj0yb62SoicTxd0Ny6F5YPrNLSOq43haGp1joWXB4L66VPzPjDcafNYsgcGX9ZzgB7ulRptbO/qoPAspUO7JSonaxpc9wa0bySt2dka47pPCKlFyeEVys2xYDaJhd1k5R7hqSuPdxqCe2tZNuOjbWZM+4MWrHi7aYW6yR8yFlDWauazGBi6qo95HzLtFPEfp6YgdIOnfYj4qJ8SuqeLKyVp4SX0yJvC8QbOzOy4F7WO8ELpabUR1EN8TXsrcHhkXi20wglMZjLrAG+YDeOiy0dVxVaezZtyX1aZ2Rzk0/21H3J/OPBa347H2f2WeCfqfce2bD60Tx2OB8FMeOQz1iYvRSXmTOHY1DNox3O+y7R3dxXSo11N32vqUTpnDuiRC3SowUYKvPti1rnNERcASL5xrbjuXDs43GEnHbnH7m5HROSzk8/21H3J/OPBVrjsfaT4KXqTlXiWSDlmtzjKHWBtoevqXUs1W2jnRWTWjXme1kH+2g+5P5x4Ll/jq9n9m14F+pL4FjQqQ6zcpaRoSDoeK6Gh1y1KeFjBrW1Os3MSqxFE6Qi4aL23X4AfFbF9yprc2Ywhvkoorn7aD7k/nHguOuOx84f2bngX6m1TbT545JOSIEYbfn7y42tu962K+K765WKHRFT02JKOTV/bUfcn848Fr/jsfZ/ZZ4F+pMYHi4qWucGZcptqb8Lrp6LWLUxcksGvdVy3hmxiOJRwtzSOt0DiewK3UaquhZmzCuuU30K5PtprzItOlzrfAArjWccWfoibi0Tfdn3TbZi/wBJFbra6/wICyr45F/dEh6N+TLJQ1jJWB8Zu0/PiO1dmm6N0d0Gac4uLwzYVxiEBC7WbNxV0BilFjvY8esx3SOrgRxChrJXZWprDOZ4dj1bgjxT1jDLTXsxw3Af/m4/4OtZY5aNSM50vEuxa6rbTC6yHJLUFjCQXxuzRucAb5HW3tPEA67lO9F7urkurIvHPKnCxohw6MyP0aw5CGDgA1nrPPUAFG4wlqFjEDY2E2Ll5Xz7EiX1DjdjXG+TT1nDdm1Nm7m9u6cZJpqed0+5cNrMMFRRzwne6N2XqcBmafzALJl1kd0WineRGkPms077l0slrneRG3KL+8uWEUU6WP05OkWWZtCyA86kc134T8lXavof8Ex+5HJ14LP1Z/c7h1imHMb+EfJe9q+xfwcOXdnorCCH2tH7rJ/b/m1c7in6aRfpvzEY2U/lWf3fMpwt40yyNSv8jKltDipnkNj9G0kNHZoXdq87xHWSvsa8kb+nqUI58yY2NwlpHLPF9bMB4W0J710+EaOLXNkv4KNXc87UW6y9B27GgfMkYIIIuDvBWM4qSwyU8dUQuzMPJ8vF9iS4/C4XaVz+H1urfD0ZdfLdhla2w/mnfhb8lweL/qWb+kf+PBCrlmz0BFt+naspRce5CwzLXEag2I1BGhHYkZuMt0SJLPRl/wBlsXM0ZD/XZa/WDuK9fwzVu+vEu6OVqKtkunY3cbrOSge/iBp2nQLY1l3KplIrqjumkcxXh8vJ2V6BCS8bJTCWmdE7XLdpH9Lhp8yF6jhc1dp3W/4OZqY7LMoplVAWPcw72kjuXnLq3XY4vyOjCW6KkTWxdRlqMvB7SPe3Ufqujwa3bft9TW1kMwz6EztxUWhaz7bvg3X52XT41btpUfU19HHM8lHXll3On0yW4UfJ4a645zwHH3kW+Fl6Lk8vh7/fqc7duvKkvOI6KWC5bCutFKTwd/4r0vBZbapP0OdrF9aKxilcZpHPd080dDeAXE1eoldY2zcqrUI4PrCcKfUOcI8oygElxIGu7cD0KdLpJ6mTjAWWqtZkeuI4FNCLuaC3pYbj36XCtu4dqKu6MYamE+xfMHo+ShYziBr2nU/Feq0lCqqUTmWy3TbN0LaKjKEmCgPOop2vaWvaHNO8OAIPaCowQ0n3KvVeTfDnm5pw3qZJIwdzXAKNqKnp635Erg2zFLS608DGH7Vru/MblSkjONcY9kS6kzPOp9R34T8kIfZlH8i816At+zNIO+zv1WMSjTvMS+rI2AgPOo9V34T8lhZ9j/gLujky8AvuO75HWKf1W/hHyXvqvsX8HDl3Z6KwgiNrf5WT+3/Nq53FP00i7T/mI0MOmyYcXDeGPt2kkD5rV089mg3fsW2RzfgpPBeXOkkdOwSLLBEB9hvx1XudHFRoijjWyzNm+torMIDGUb+KjHmDn+2H8078LfkvI8X/AFL/AIR1dJ+WQrd493zXNi+qL5djp+J4eyaMtcBu0PEHpBXtb9NC2rDXkceubhLJzFzbG3Rp3LxU47ZNHaUsrJN7Gy2qAODmkd1iPkunwezbfj1NTVr6Mknt3VaRxDic592g+Z7lvccuwo1oq0UMtyKjGy5AHEgd+i89XHdJI35Swmzfx+m5Od7Ru0I7CB/7W1rqlXc4or0890Mm5shV5JwDukGX3jUfqtng9+y/a/Mr1UN0MntttR5ZRINzxr+Juny+St4zRtt5i8zDSWZjtISgqOTkY/7LgT2X1+F1zNLZy7Yy/c2bFui0TG2lTmnDQdGNHe7U/Cy3+MXb7kl5Io0kMRyRWF0nKysZ0uF+wau+C0tHTzblEvultg2XnadtqWS3QPmF6niS26VpHLoebEc8XjDrlv2LZmhmb0m3e1ej4PHdRNf/AHY5+reJplRewtJB0IJBHWN68/ZHbJxfkb0XlZPWjrHxOzRuLT1fqOKsovnS90HgShGaxInaLa6Vp+la1zekDK7wK6lPGrF0sWUas9HHH0lxoatsrA9hu0//ABB616Om6Nsd0Tnyi4vDPcK1GJlSAgCAIAgCA8qn1HfhPyUES7M515DD+61H/XP+DVjA1tL2f8nSlmbQQHnUeq78J+Sws+x/wSu6OTFeAf3HcXY6vSm7Gn+kfJe9radaf7HDksSZ6q0gh9rj+6yf2/5tXO4q0tNLJfplm1GhRwl2GuA3ljyPcSR8lqUxcuHtfsWSeNRkpS8wdNs6Xs9Pnp4j/SAe1uh+S9voLFZRFnGujtmySW4VGEB88oL2vra9urpWO5ZwCgbYfzTvwt+S8lxf9S/4R1dJ+WQo8PmubD7kbEux0rE8XjiYSXAuto0HUlez1GsrqqznyOPCuUn2OauNzc8de9eMnLdJv1OxHosE5sZFepv9lriffounweGb93oaureIYNTaKq5SokdwByjsbp87rX4jbzNRJlunhtrRrYfM1krHOBLWuBIHV/7VGmmoWqUjOyLlFpG5tDiLJ5A9gI5tjfqOnzWzxDUwvsUolWnrcItMjYpC1wcN7SCO0G4WlXNwmpLyZe0pRwXzH4hUUmdupAEjbdQ1Hddes10FqNLuXl1OXS+XZhlAXkuqeTq4PuWUuJc43PgLfopnNyeWEsFo2Go7l8p4c1vbvd+gXe4JRluxmjrLP9Sb2q/lZOwf5BdPif6aRq6f8xHOl4w7LLlsH/Dk/GP8QvTcC/Lk/wBzm6370bGI4VT1L3ZX5ZW6Oy/+TePardRpNPqpPa8SMIWzrXXsQWI7LSRMc8Oa8NBJ4GwXL1HCLK4uSeUjZhq4yeMEEuQbeS4bByHLI3gCCO0jX5L0nBJtxkjn61LKLYF3zRCAwSgPjlm9I7wmSMozyzekd4QZQ5ZvSO8IMocq3pHeEGUeVTK3I7UeqeI6FBEmsHOvIe8CnqQSB9Px0+o1Yw8zX03RP+TpXKt6R3hZmzlGWuuhPcw8X06VjJZTQXfJy/E6J0MjmOFrE2PSOBC8NqqJU2OLO1TNTjlFw2Wxpr42xvID2i2ptmA3EdfUvR8N1sJ1qEnho5+oplGWUWAvA1uLdq6rnHHdGrhlU2jr/OHNp4Odc3cRqNN2vQN91wuIahalqmrr16s3aYctb5FkoqURxNjG5rQ3ttvXZppUKlX+xqyluluKDj+EOgedPoyeaeA/pPQV5TX6GVE8pdDp0XRml6m7snjQiJjkNmONwTuaevqK2eFa1VPlz7FeqpcnuReGSAi4II6QvTxmpLMWc1ppnlVVbIwXSODQOkrCy6Fcd0mZRi5dEiKwCo5aSabgSGMv0NuT3krS0NnPnK3y7ItujsSiVrbD+ad+FvyXB4v+pZvaXHKIVczJsGEcm+4R9MYXEBoJJ3AakrKEJTltihJqPVl1oaPzOlke7+I4XPUdzW/Femop8FpZSl9zOdOfOtSXYpJK8uzpYwbVFhssoJiYXW0OoG/tK2KdLbcs1rOCud0Yd2etVg08bS98ZDRvNxprbpWdmgvrjulHoYK+EnhM0FqI2EXjYuqzwGM/UJH9rtR+oXqeEWqynlvyOXq47Z7io4rSclK9nQdOw6j4H4Lz2rp5N0om9VPfBM1VrpNvCLW/M6XgVHyUDG8bXd2nUr2+ip5VEYnGunum2eG1Z/dZPd/kFXxP9NIy0/5iOdrxh12y2bI1Ijp53nc11/8At0XoOFT5ennI0NVHdYkVfzh2YvzEOJJuDY3JudQuI7pb3OLw2buyO1I2psZncwsdK4tIsRpqOs2ur5a7USjtcuhXGiCecGgtRJvoi6TXmdB2Uw4wxXeLOebkdA4Beu4XpXTV17s5Ops3S6E2F1DXMoDXr6cyRuY17oy4EZ22zNvxFxa6GMllHPj5HqY6meoJO8ktufgsXHJQ9LFj/g7S/fT97f8AamxEeFgZ/wCD1L99P3t/2ptQ8LAz/wAHqT72f8zf9qbEPCwPmXyRUgaSJZ9AT6zeGvQo2JB6WOCp+TjYqCvjmdM6RpjkDRkIAsW31uN6xgk8lNNClnJcP+EFH95P+Zv+1Z7EXeFgW3ZrAm0cXJMkkewG7RIQS2+8AgDTtUpYNiEFFEjV1LIxd7g0brnpWFlsa1mRZFN9ERddWUcwtI+M+/Udh3haN9mkuWJtFsI2weYpkHNhFGfVqbdRIK5ctFo31jZg2VfdjrEzHhlJufVFw6M1gs46bTf7WZ/9MeZZ5RJqgqaOEWifGOk3uT2ldCizR0LEGimcbpvqmbXpyn+9Z3rY8dR7kV8mz0PmXF6ZwIdJGQd4J0WE9VppLEpJkquxdUiDqsOoHatmDPwuuO47lzLdJoZPKlj/ANNqFt68snjFQQN0bWkDoDrLCOnph9tzSJlZY+8D3joaK95JzIf6pPBXKnRvrKef/THfdjCjgmafE6WNuVkkbWjgCuhXqdNWtsWkjXlXZLq0ReJQUczzI+exIA0cLae5aWop0d898p/2XVyugsJGqcKofaD+ZvgtfwWh9/8AZZz7vQy3C6HjOT/ePBPB6D3/ANkO6/0JSgmoof4b4wenNc95W9RLR1fY0UzV0++TOK1VLOzI6cAXvzXDWynVWae+G1zIqjZB5SIn0VQ+0H8zfBc96LQ+/wDsv513oSmET0lO0tZM03NyS4X3W/Rb+lnpdMmoS7lNqssfVGxWYnTSMcx0rLOFjr0q67U6eyDhKS6mEa7IvKRBeiqH2g/mb4LleC0Pv/s2uff6G9hLaSBxcyovcWILhbfccP8A662tJHS6eW6Myq2Vtiw0YxWOjneHunANrc1w1t7lGqr0moluchXK6tYSNaHDqFrg7l72INi5ttOnRUw0mihJNT/szlbc1jBP+m6f71neustbQl0kjW5Nnoa2I19NNGY3TNANtztdDf8ARU336a6DhKRlCu2LykQ3oqh9oP5m+C5ngtD7zZ593oSWFyUkDXNbM1wcbnMQeFuhbumekog4KWUyixWzeWjVq6OgfqJGsP8AS6w7tyot0+gm++P/AEsjO+PkaXoikv8AzWn9q1vA6T5DPn3ehJ4dHQwnM2Rjnfac6593ALd09ehpeYvLKbHdPyJ6kq2SC8bg4A20O5dWu2FizFmvKLj3PdWmJlAEAQBAYKAiNo9paeijz1D8v2WjV7vwt49u4KG8GE7FBdSgybUYrX38wpxBAQfpJALkdOZ2m77IPascs1nbZP7V0PvyFu+jqh0SM/xI/RRAnS5w8+p1IKzJtmUBqYlTxvYeWALG845jYC3EquymFq2yWSYzcHlFdFRhP3tN/qjxVD4TT7DPxcvcSFJhdFKM0QjeOljsw+BWEuF6dd4krUza6M+YMOoXvfGwRuez12h13N/EL6KXwyhLOweJn2ybP7PU33Tfj4rH8N03tJ8RZ6njWYVRRNL5WxsYN7nOsBfdqSpXC9O+0A9RYvM+qfBaR7Q9jGOa4Xa5puCDxBvqFD4Zp13iR4ifqeM1BQtkbE7khI7VrC6zndgvc7j3KfwrTtZ2DxM15mxLgVK0Fzo2gAEkkkAAbydUXDdP22k+Is9TTNPh3JCa8PJE2EmfmE7rZr24KfwqjONhHip4zk1vOMK+9pv9UeKn8Ip9hHi5e42aCmw+YlsJhkIFyGPzEDdc2Kh8KoXeBK1U32Zvfs9TfdD4+KxfDdN7TJaiz1IuvdhcLsk0kDHfZdIAe66sXCaGukDB6yS7yN6kwmjlaHxNje07nMdmHeCsHwzTrvAyWpskujMVmFUcTS6VsbGji92Ud5KlcM076KBHiZruzToDhkzskL4JHfZZICe66l8KpS6wIWrl5SNytwuihZnmbGxgsC57soudBqSsVwzTt4UDLxFi65Pmpw6hjjEsgjbGbWe51mnN6ut7aouF6dvGwh6ifqaPnGFfe03+qPFZ/hNPsI8XL3G5RUVBM1zoeSka31ix+YDS+pB00WD4XRF/YStTPyZ9UGH0Mzc0IjkaDa7HZhffbQp+GUR7wC1M35ipw6hjcxkgja55sxrnWLjus0X13hFwvTvrsHibPU934DSgEujaAN5JIA7dVH4Zp3/qS9RYuuSJbU4SX5BLTZr2tyovfvVn4RSuuww8ZL3ErJglI1pc6NgaBcuJNgAL3vfcsPwzTv8A1M/EWd8kX5xhP3tN/qjxWf4RT7DHxcvcbFDBh0zssJhkcBezH5jbpsDuWMuFULvAlaqcvM+sSpcPpwDOYYgd2d+W/eUjwqiXaAeqmu7MYbTYfUX5Awy235H5rdxUS4Vp13gFqpvtImqGhjiBEbQ0E3IC2KaIUrEEYznKXc2lcYBAEAQBAQu1eKywRDzeF00zzljYAcoP2nu3NaB0qGYTbS6Fd2f2CvJ51ib/ADipdrlOsUfQA3jbu6lCWe5VCn/aXVlxrZWRxOLnNY0NOpIaBp3LItlhI4b5O8IrKgzmiquQyOaXDUh+bNYkbj6vFVJM0Koyk3tZeMH2qrKWpZS4qxtpCGx1DNGucfVB4G+7gQeBvdZZZswnJS2yOiLM2SN2n/k6n/oyf4FZQ+5GM/tZybYEYN5lH595ty935uU9a2Y5b+6y27ebu+k169jj1NvYvkPTb/Rd/NORPK5c3JZuq/Xlt/dbRY2fl/X3EPv6EzsMP+c4t2x/MrG1/wCKJnD72dHWsXnNPKCTX19LhjCeTB5apI4NHqjuv73NWzT9EXNmvb9Utp7+SyudC+owyY8+leTHf60TjfTvB7HjoUaiO5Ka8yanjMWQPlOwp9Vi8EULskpp8zHbucwvc3XhqN6soko1tswsTc8IseAbWeeUFTHOMlVDFI2ZhFjcNIzgdBtr0G6rnXtmmuxnCeYtPufPkxwqGpwaCOojbIzM85XDS4kdYpfJxsbRNSTgV/a/ZqkixbDoY4I2xSk8owDmu53FWV2SdcnkwnCO9HS8I2bpaVznU0EcTnCziwWJAN7H3rWlOUu7L1FI3cRY8xSCI2eWODD0OIOU96xWM9SZLKOKbMVFBRsMWL0UjajM7PLNEZA650sezov0rdlGcvsfQ1Y7V0ki5+T3DqVtTPPh1U11NIBenAddjuDiHG4+tvHHqVNzljEl1LK0k8oicLom4titW6ru+CjcGRQ3IZfM5uYjj/DcT2hZyfLrWO7IWJzeSxbT+TilnitTsZTTNILJYm5SCOkNtfRVRukn16mbri+xoeVmB7cFcyV/KPaYA59suYh7dbXNtyyoadnQi3Kga3lHb/yCL8FL8mqafzf+kWdIEVQ4vs6I2CSFheGNDvoJDzrDNrbpus5RubfUxjKvBd9lXUL6SaTDWNZE7OHWY5l3NbY3B13WColu3LcWLbt6HJfJ/XT4fDHXgF9JI8w1DAPVy2yvt067/dxC27oxm9vmUQbj9XkXjb2oZLX4NJG4OY6RzmuGoILo7EKmpNRkmZ2PMlgzt+59ZiVJhuZzYHNMswabF4GY2J6LMt2uvwSlKMHPzMrHmSiWSo8n+HuiMXmsbRlsHNbZ4682+/aqlbLOcmXKjg0qTApaPCqmCWflssU2Q5SC1paebqTeyncpTTRG1xic92MxLBWUkba+NrqgF+YmF7jYvOXUC3q2WxbGzd9LKqpQUep0DYWpwqWWR2GxtbIxozkROYcrjoLu36ha9isS+pl1bg/tKhjEcdNilTNi1LJPDJbkJA3lI2NHAjdusLdR6VfHrWlB4fmVvClmS6G9h1NhtVWU8+FVEdNLG674uTczlW3F2hhsLkZhpfeNNFg98YtSQSjKS2nWAtU2TKAIAgCAIDBQFW2v2rdTObBTQunqpBdkbQcrRe2Z5G4aHu4BQ2VWWOPZZK7LsDU1n0uKVbybXEMNgxnG1zp3C/WVjtZU6ZSWZsqXk12rhoHVAmZKWyObZzGhwaGZhztf6uHQsYPBRRYoNo7JhWJ01bFnhcyVl9RYGx32c07j2qw3oyjPsSqkzI3aVpNJUAAkmGSwAuTzDoAsofcjGaymUjyX7L00mHxuqaOJ0uZ9zNA3PbMbXzNvuV11r39GVV1rb1R0CioYoW5YY2Rt+yxgaO4Ba8m33LkkuxyqixzzDFcRklp6l7ZXNDTFC545upN91tVtuO+uKTRQsqbeC24Vt/FO5zRTVbMsb5CZIC1pDBcgHi48AqZUteZap58iqbG7G+kBPXVxnjkmlcWNa50Tms6DxtuA6mhXWW7UoxKY15bbPnaXZo4TUUtbRieVofknaS6V5a4dQvbKCO0NUws5kXGQde2SaJjFWOfj9FI1rzGac87I7KLiQ2JtYHUadarjhVNGbX+TJ5eUzZeRpNfQXEwaWTMY2/KxuGUnKPWcAd3EAcQFnRYvtl2MbYdMxJnySQuZhkLXtc0gyaOBafXNtDqqr3mbM6liJE7b073Yzhbmse5rSczg0lred9YgWHvWVTSqkiJpuaZ0da5caWNQyvgkbA/k5XMIjfYHK62h1BG9TFpPqRLLXQ55hm3b4IuQxakqTKzml/I52SDp0AF+y4Ww6svMJFKk8Ykjz2IoHTYo+tp6V9JSiMtyuZyfKuP1gzdbjcaadZWVrxWot5ZEU3POOh6VcU+E4hPUsgkno6sgyCFpc+J173LRwu55voLOtvGsJq2Ci31Q6wnlI9Md28mq4zBhVPUmaTTlHRmMRDicx0B6zYDr3KIVRi8yawTKcn0SNjyk0E4wTkpHPnmBhzua27nuDwXENaN3u4KKZLmZ8ibE3A8/KHTPdgUTGse5+Wm5rWkuFg2/NAvopp/N/wCkWdYGMO8oNOyKNjqGsJaxrT+6G12gA27lLpbbe5f9EWkuxYsC2kjrIp+SgnhyNNxLFyebM0+r07vkqXBxksss3ZTK/wCSDCw7CXQ1MRyvkkDmSNLbghvAi/v6lbfP/JuiYVx+l5Km/Z2ppMTo6d3KS00c/KQPyFwayRwzNc4aAjJqD28VcrIyg35lWxqa9C5+UHB6hlVTYlRxmV9PdskTfWew39W282c4W13joVFM1tcH5ltkeqkj5m8qLCy0VHWOnIsIjC4c47gSL6X6Aio690Ha8dj3wejrhhdSa97nzSxyubGbExgtNmCwuT1a2uAkpQ3raFnb1KzsHtdHR0UcE9HVukaXkltKSOe8uGptwIVltbnLKa/6YV9I9UXTZvbGGpm5KOlqYiWl2aWDk283hfp13KidbS6sui16EAdo6zD6mdmIRT1NNI/NDLHEHBjdbNcGgDdbeb3B33VmyM45i8Mr3ST6ohcbLcUqaf0dRSQvZK18lU6HkgGg7r/WN9dTfTTirIPZF7nkxl1awjs60jZCAIAgCAIDCAxZAUza3bTknmlo4nVFSWnM1o5kYtveemx3d9lDZr2XY6R6srHkLjB88zAHWLeL/eXWMMFWlw85ReKDZJlPWOqaZxjbI0iWED6N54Ob9hwPRpqVlg2Y1qMsosiksI7Ga2SINMURkJNiBfTTetTV3WVRThHJZVCMn9TwRfpyp9kd3nwWj4/VfEXcir3D07U+yO7z4J4/U/ETyKvcPTtT7I7vPgp8fqfiHIq94OO1Psju8+CeP1PxDkV+8enan2R3efBR4/U/EORV7x6dqfZHd58E8fqfiHIq949O1Psju8+CeP1PxDkVe8enan2R3efBPH6n4hyKvePTtT7I7vPgnj9T8Q5FXvHp2p9kd3nwTx+p+Icir3j07U+yO7z4J+Ian4iORX7h6dqfZHd58E8fqfiJ5FXvHp2p9kd3nwTx+p+Icir3j07U+yO7z4KPH6r4hyKvePTtT7I7vPgnj9T8Q5FXvHp2p9kd3nwU+P1PxDkVe8enan2R3efBPH6n4hyKvePTtT7I7vPgnj9T8Q5FXvHp2p9kd3nwTx+p+Iciv3g47U+yO7z4J4/U/EORV7x6dqfZHd58E8fqfiHIq95j07U+yO7z4J4/U/EORV7x6dqfZHd58E8fqfiHIq95n07U+yO7z4J+Ian4h4er3j07U+yO7z4KPH6n4hyK/ePTtT7I7vPgp8fqfiHIr949O1Psju8+CeP1PxDkVe8enan2R3efBPH6n4hyKvePTtT7I74+Cjx+p+Icir3kvhNU+RmaSMxuuRlPVxXS09k7IZmsM17IqLwmboWwYGUAQBAEAQBAV/ANmY6Rs5aS+Sd75JJHes4uJIH4Rm3dpUYwVRgo5OXeS/APOX1eWaaCSJ0eR8L8u8yes3c8c0aFVpZNWiOZSOmbL1Fa174K5oeWi8dQwWZK29rOH1ZB0cVYsm3By7MsqksMWQCyjAMqcAIAgCYATACYATACYATACYATACAIAmAEwAmAEwAmAEwAmAEwAmAEAUYATACnACYAUYBiykGUAQBAEAQBAEB8kIGij7D4F5nX18bS4seIJGlwt65mJaDuNvBYpGvVDZNl5WRsGUAQBAEAQBAEAQBAEAQBAEAQBAEAQBAEAQBAEAQBAEAQBAEAQBAEAQBAEAQBAEAQBACgPnKgPpAEAQBAEAQBAEAQBAEAQBAEAQBAEAQBAEAQBAEAQBAEAQBAEAQBAEAQBAf/2Q==">
            <a:extLst>
              <a:ext uri="{FF2B5EF4-FFF2-40B4-BE49-F238E27FC236}">
                <a16:creationId xmlns:a16="http://schemas.microsoft.com/office/drawing/2014/main" id="{37C94F0E-74E8-4539-999A-FD11417ED5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6" descr="http://informatics.plantsciences.ucdavis.edu/haggard/icons/PSlogo%20small.jpg">
            <a:extLst>
              <a:ext uri="{FF2B5EF4-FFF2-40B4-BE49-F238E27FC236}">
                <a16:creationId xmlns:a16="http://schemas.microsoft.com/office/drawing/2014/main" id="{0605FC9A-8F88-4D99-8519-7DD3A995E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1525" y="4772024"/>
            <a:ext cx="4286250" cy="1933576"/>
          </a:xfrm>
          <a:prstGeom prst="rect">
            <a:avLst/>
          </a:prstGeom>
          <a:noFill/>
        </p:spPr>
      </p:pic>
      <p:pic>
        <p:nvPicPr>
          <p:cNvPr id="9" name="Picture 8" descr="http://www.nsf.gov/images/logos/nsf1.gif">
            <a:extLst>
              <a:ext uri="{FF2B5EF4-FFF2-40B4-BE49-F238E27FC236}">
                <a16:creationId xmlns:a16="http://schemas.microsoft.com/office/drawing/2014/main" id="{42922AC3-82C7-41A2-9366-FB505E049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0375" y="4934901"/>
            <a:ext cx="1581150" cy="1590675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D0FBAF-0F23-450F-84FC-250DCEAA88F5}"/>
              </a:ext>
            </a:extLst>
          </p:cNvPr>
          <p:cNvSpPr txBox="1"/>
          <p:nvPr/>
        </p:nvSpPr>
        <p:spPr>
          <a:xfrm>
            <a:off x="6553200" y="5638800"/>
            <a:ext cx="198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Jastro</a:t>
            </a:r>
            <a:r>
              <a:rPr lang="en-US" sz="2000" dirty="0"/>
              <a:t> Shields</a:t>
            </a:r>
          </a:p>
          <a:p>
            <a:r>
              <a:rPr lang="en-US" sz="2000" dirty="0"/>
              <a:t>Research Award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DB27823-F207-499B-B205-A03809977914}"/>
              </a:ext>
            </a:extLst>
          </p:cNvPr>
          <p:cNvSpPr txBox="1">
            <a:spLocks/>
          </p:cNvSpPr>
          <p:nvPr/>
        </p:nvSpPr>
        <p:spPr>
          <a:xfrm>
            <a:off x="4587240" y="1447800"/>
            <a:ext cx="38100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000" dirty="0"/>
              <a:t>Former Lab Members</a:t>
            </a:r>
          </a:p>
          <a:p>
            <a:r>
              <a:rPr lang="en-US" sz="2000" dirty="0"/>
              <a:t>Dr. Wei Zhang</a:t>
            </a:r>
          </a:p>
          <a:p>
            <a:r>
              <a:rPr lang="en-US" sz="2000" dirty="0"/>
              <a:t>Dr. Jason Corwin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pPr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576747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D7808-60DC-4AF5-B4E0-B2D8B54EF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 for transcript profiles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E3E2C-F646-41DC-BB0D-BDCAC2B66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11590-9428-4764-B473-487B1494E6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169" b="16014"/>
          <a:stretch/>
        </p:blipFill>
        <p:spPr>
          <a:xfrm>
            <a:off x="0" y="4702548"/>
            <a:ext cx="9144000" cy="13208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0210F5-B333-4BC9-B3A1-0677113BA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675" y="3423312"/>
            <a:ext cx="1349022" cy="12792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183C4B-E2FA-483B-9C06-8DDE3C178FBD}"/>
              </a:ext>
            </a:extLst>
          </p:cNvPr>
          <p:cNvSpPr txBox="1"/>
          <p:nvPr/>
        </p:nvSpPr>
        <p:spPr>
          <a:xfrm>
            <a:off x="5624945" y="6488668"/>
            <a:ext cx="3598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Zhang et al. 2017, The Plant Cell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1D2872-E725-4A9A-9C5A-98A3A66454B2}"/>
              </a:ext>
            </a:extLst>
          </p:cNvPr>
          <p:cNvSpPr/>
          <p:nvPr/>
        </p:nvSpPr>
        <p:spPr>
          <a:xfrm>
            <a:off x="1234196" y="2692632"/>
            <a:ext cx="6248401" cy="457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Y</a:t>
            </a:r>
            <a:r>
              <a:rPr lang="pt-PT" baseline="-25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egai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=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E</a:t>
            </a:r>
            <a:r>
              <a:rPr lang="en-US" baseline="-2500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e</a:t>
            </a:r>
            <a:r>
              <a:rPr lang="de-DE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+ E</a:t>
            </a:r>
            <a:r>
              <a:rPr lang="en-US" baseline="-25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e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(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Gf</a:t>
            </a:r>
            <a:r>
              <a:rPr lang="en-US" baseline="-2500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g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) +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E</a:t>
            </a:r>
            <a:r>
              <a:rPr lang="en-US" baseline="-2500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e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(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Gf</a:t>
            </a:r>
            <a:r>
              <a:rPr lang="en-US" baseline="-2500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g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(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Af</a:t>
            </a:r>
            <a:r>
              <a:rPr lang="en-US" baseline="-2500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a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)) + I</a:t>
            </a:r>
            <a:r>
              <a:rPr lang="en-US" baseline="-25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i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+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H</a:t>
            </a:r>
            <a:r>
              <a:rPr lang="en-US" baseline="-2500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h</a:t>
            </a:r>
            <a:r>
              <a:rPr lang="en-US" baseline="-25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+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H</a:t>
            </a:r>
            <a:r>
              <a:rPr lang="en-US" baseline="-2500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h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* I</a:t>
            </a:r>
            <a:r>
              <a:rPr lang="en-US" baseline="-25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i</a:t>
            </a:r>
            <a:endParaRPr lang="en-US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Helvetica" panose="020B0604020202020204" pitchFamily="34" charset="0"/>
              <a:ea typeface="Arial Unicode MS"/>
              <a:cs typeface="Arial Unicode M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9036B9-B66B-4D5A-A831-BE96EE1750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459" y="1544952"/>
            <a:ext cx="1101991" cy="111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853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675CF-B528-49DD-830C-24B47B099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control of gene expression</a:t>
            </a:r>
          </a:p>
        </p:txBody>
      </p:sp>
      <p:pic>
        <p:nvPicPr>
          <p:cNvPr id="1028" name="Picture 4" descr="http://eqtl.rc.fas.harvard.edu/idcheck/images/eqtlcistrans.jpg">
            <a:extLst>
              <a:ext uri="{FF2B5EF4-FFF2-40B4-BE49-F238E27FC236}">
                <a16:creationId xmlns:a16="http://schemas.microsoft.com/office/drawing/2014/main" id="{EA23562E-8793-473A-93AA-6814ACEA4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86" y="1772135"/>
            <a:ext cx="6936078" cy="471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14E092-23E3-4665-9182-2231349AB825}"/>
              </a:ext>
            </a:extLst>
          </p:cNvPr>
          <p:cNvSpPr txBox="1"/>
          <p:nvPr/>
        </p:nvSpPr>
        <p:spPr>
          <a:xfrm>
            <a:off x="5889583" y="6488668"/>
            <a:ext cx="3254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MacLellan et al. 2012, Nature</a:t>
            </a:r>
          </a:p>
        </p:txBody>
      </p:sp>
    </p:spTree>
    <p:extLst>
      <p:ext uri="{BB962C8B-B14F-4D97-AF65-F5344CB8AC3E}">
        <p14:creationId xmlns:p14="http://schemas.microsoft.com/office/powerpoint/2010/main" val="2317436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259D0A-CCFB-43B4-800A-7254768D53EA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B96532-A674-44A7-B303-3BC92C275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Cross-species eQTL: </a:t>
            </a:r>
            <a:br>
              <a:rPr lang="en-US" dirty="0"/>
            </a:br>
            <a:r>
              <a:rPr lang="en-US" sz="2200" dirty="0"/>
              <a:t>symbiosis of </a:t>
            </a:r>
            <a:r>
              <a:rPr lang="en-US" sz="2200" i="1" dirty="0"/>
              <a:t>Medicago </a:t>
            </a:r>
            <a:r>
              <a:rPr lang="en-US" sz="2200" i="1" dirty="0" err="1"/>
              <a:t>truncatula</a:t>
            </a:r>
            <a:r>
              <a:rPr lang="en-US" sz="2200" i="1" dirty="0"/>
              <a:t> </a:t>
            </a:r>
            <a:r>
              <a:rPr lang="en-US" sz="2200" dirty="0"/>
              <a:t>and parasitic nematode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B9A18F-4A46-46F2-8D0A-D371AD866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2562" y="1930399"/>
            <a:ext cx="10115916" cy="37670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ECE7AC-D936-4FF3-858B-207FD74FBF4A}"/>
              </a:ext>
            </a:extLst>
          </p:cNvPr>
          <p:cNvSpPr txBox="1"/>
          <p:nvPr/>
        </p:nvSpPr>
        <p:spPr>
          <a:xfrm>
            <a:off x="7008971" y="6699683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Guo et al. 2017, Genetics</a:t>
            </a:r>
          </a:p>
        </p:txBody>
      </p:sp>
    </p:spTree>
    <p:extLst>
      <p:ext uri="{BB962C8B-B14F-4D97-AF65-F5344CB8AC3E}">
        <p14:creationId xmlns:p14="http://schemas.microsoft.com/office/powerpoint/2010/main" val="3853298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90614-9494-48FE-8EEC-33471246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300" y="1397000"/>
            <a:ext cx="5825202" cy="2653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3916615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07BF4-4D51-48CE-9E40-76482D08A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RNAseq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113F0-C575-4DBF-9E10-A561B99A5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95 Botrytis isolates</a:t>
            </a:r>
          </a:p>
          <a:p>
            <a:r>
              <a:rPr lang="en-US" dirty="0"/>
              <a:t>On Arabidopsis Col-0</a:t>
            </a:r>
          </a:p>
          <a:p>
            <a:pPr lvl="1"/>
            <a:r>
              <a:rPr lang="en-US" dirty="0"/>
              <a:t>(and coi-1, npr-1)</a:t>
            </a:r>
          </a:p>
          <a:p>
            <a:r>
              <a:rPr lang="en-US" dirty="0"/>
              <a:t>Detached leaf assay, 16 </a:t>
            </a:r>
            <a:r>
              <a:rPr lang="en-US" dirty="0" err="1"/>
              <a:t>hpi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21C970-F92E-4D63-91A4-B4379D11BC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290" y="1520972"/>
            <a:ext cx="1349022" cy="12792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C73AD4-E210-4CD8-9767-AE05A78061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805" y="2941810"/>
            <a:ext cx="1101991" cy="11159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70CD4C-3EDD-4E5C-BFAC-381B38452E8D}"/>
              </a:ext>
            </a:extLst>
          </p:cNvPr>
          <p:cNvSpPr txBox="1"/>
          <p:nvPr/>
        </p:nvSpPr>
        <p:spPr>
          <a:xfrm>
            <a:off x="6125749" y="2552853"/>
            <a:ext cx="62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81125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C5EB9-6485-426B-91A1-02A8C5EE5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GEMMA for eQTL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CB055-1CD4-4258-BC81-560F80C79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271,495 SNPs against the Botrytis B05.10 genome</a:t>
            </a:r>
          </a:p>
          <a:p>
            <a:pPr lvl="1"/>
            <a:r>
              <a:rPr lang="en-US" sz="2000" dirty="0"/>
              <a:t>MAF &gt; 0.20 </a:t>
            </a:r>
          </a:p>
          <a:p>
            <a:pPr lvl="1"/>
            <a:r>
              <a:rPr lang="en-US" sz="2000" dirty="0"/>
              <a:t>&lt;20% missingness</a:t>
            </a:r>
          </a:p>
          <a:p>
            <a:r>
              <a:rPr lang="en-US" sz="2400" dirty="0"/>
              <a:t>For each of:</a:t>
            </a:r>
          </a:p>
          <a:p>
            <a:pPr lvl="1"/>
            <a:r>
              <a:rPr lang="en-US" sz="2000" dirty="0"/>
              <a:t>9267 Botrytis gene expression phenotypes </a:t>
            </a:r>
          </a:p>
          <a:p>
            <a:pPr lvl="1"/>
            <a:r>
              <a:rPr lang="en-US" sz="2000" dirty="0"/>
              <a:t>23,948 Arabidopsis gene expression phenotypes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045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7A5CB-00AB-4A48-B68B-8759F4F119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Previous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88F026-3038-4705-B3DD-6433ED77A5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71089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4595</TotalTime>
  <Words>1079</Words>
  <Application>Microsoft Office PowerPoint</Application>
  <PresentationFormat>On-screen Show (4:3)</PresentationFormat>
  <Paragraphs>225</Paragraphs>
  <Slides>38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Helvetica</vt:lpstr>
      <vt:lpstr>Times New Roman</vt:lpstr>
      <vt:lpstr>Trebuchet MS</vt:lpstr>
      <vt:lpstr>Wingdings 3</vt:lpstr>
      <vt:lpstr>Facet</vt:lpstr>
      <vt:lpstr>TriLab Meeting</vt:lpstr>
      <vt:lpstr>Outline</vt:lpstr>
      <vt:lpstr>Introduction</vt:lpstr>
      <vt:lpstr>Genetic control of gene expression</vt:lpstr>
      <vt:lpstr>Cross-species eQTL:  symbiosis of Medicago truncatula and parasitic nematode</vt:lpstr>
      <vt:lpstr>Methods</vt:lpstr>
      <vt:lpstr>RNAseq </vt:lpstr>
      <vt:lpstr>GEMMA for eQTL </vt:lpstr>
      <vt:lpstr>Previous Results</vt:lpstr>
      <vt:lpstr>Botrytis gene expression is controlled by pathogen &amp; host genetics</vt:lpstr>
      <vt:lpstr>Botrytis genetic control of gene expression</vt:lpstr>
      <vt:lpstr>Arabidopsis gene expression is controlled by pathogen &amp; host genetics</vt:lpstr>
      <vt:lpstr>Botrytis genetic control of Arabidopsis gene expression</vt:lpstr>
      <vt:lpstr>Novel Results</vt:lpstr>
      <vt:lpstr>Search for cis-eQTL patterns</vt:lpstr>
      <vt:lpstr>Lack of genome-wide cis-eQTL enrichment</vt:lpstr>
      <vt:lpstr>Search for cis-eQTL: Botcynic acid biosynthetic cluster</vt:lpstr>
      <vt:lpstr>Search for cis-eQTL: Botcynic acid biosynthetic cluster</vt:lpstr>
      <vt:lpstr>Most expression variation in BOA cluster not explained by cis-eQTL</vt:lpstr>
      <vt:lpstr>cis-acting loci may not be captured by SNP genotypes</vt:lpstr>
      <vt:lpstr>Search for eQTL hotspots: Botrytis</vt:lpstr>
      <vt:lpstr>Search for eQTL hotspots: Botrytis</vt:lpstr>
      <vt:lpstr>Search for cross-species eQTL hotspots: Arabidopsis</vt:lpstr>
      <vt:lpstr>Cross-species eQTL hotspots</vt:lpstr>
      <vt:lpstr>Are hotspots significant? Permuation approach</vt:lpstr>
      <vt:lpstr>Are hotspots significant? Simulated GEMMA approach</vt:lpstr>
      <vt:lpstr>Simulated random GEMMA: size of hotspots</vt:lpstr>
      <vt:lpstr>Botrytis eQTL hotspots &gt; simulation threshold</vt:lpstr>
      <vt:lpstr>Arabidopsis eQTL hotspots &gt; simulation threshold</vt:lpstr>
      <vt:lpstr>eQTL hotspot overlap: Arabidopsis and Botrytis</vt:lpstr>
      <vt:lpstr>eQTL hotspot overlap: Arabidopsis and Botrytis</vt:lpstr>
      <vt:lpstr>Selected genes at Botrytis eQTL hotspots</vt:lpstr>
      <vt:lpstr>Selected genes at Arabidopsis eQTL hotspots</vt:lpstr>
      <vt:lpstr>BcBOA7 eQTL hotspot</vt:lpstr>
      <vt:lpstr>BcBOA7 eQTL hotspot: putative targets</vt:lpstr>
      <vt:lpstr>Next Steps</vt:lpstr>
      <vt:lpstr>PowerPoint Presentation</vt:lpstr>
      <vt:lpstr>Linear model for transcript profiles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TriLab Meeting</dc:title>
  <dc:creator>N S</dc:creator>
  <cp:lastModifiedBy>N S</cp:lastModifiedBy>
  <cp:revision>68</cp:revision>
  <dcterms:created xsi:type="dcterms:W3CDTF">2018-11-28T00:09:26Z</dcterms:created>
  <dcterms:modified xsi:type="dcterms:W3CDTF">2018-12-03T16:21:11Z</dcterms:modified>
</cp:coreProperties>
</file>